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7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8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9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9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46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1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95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01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19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59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0FA0D-DE10-4801-93A4-8F52C4470BB0}" type="datetimeFigureOut">
              <a:rPr lang="en-GB" smtClean="0"/>
              <a:t>04/10/2019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1BC26-AEE3-4A47-BF9F-77D4FACB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10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ipart hap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05750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60985"/>
            <a:ext cx="7772400" cy="1470025"/>
          </a:xfrm>
        </p:spPr>
        <p:txBody>
          <a:bodyPr/>
          <a:lstStyle/>
          <a:p>
            <a:r>
              <a:rPr lang="en-GB" dirty="0" smtClean="0"/>
              <a:t>Patient reported experience measures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16760"/>
            <a:ext cx="6400800" cy="1752600"/>
          </a:xfrm>
        </p:spPr>
        <p:txBody>
          <a:bodyPr/>
          <a:lstStyle/>
          <a:p>
            <a:r>
              <a:rPr lang="en-GB" dirty="0" smtClean="0"/>
              <a:t>Lab meeting 04/10/19</a:t>
            </a:r>
          </a:p>
          <a:p>
            <a:r>
              <a:rPr lang="en-GB" sz="2800" dirty="0" smtClean="0"/>
              <a:t>Dr Iona </a:t>
            </a:r>
            <a:r>
              <a:rPr lang="en-GB" sz="2800" dirty="0" err="1" smtClean="0"/>
              <a:t>Talintyre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803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Has seeing a hospital paediatrician in the GP surgery changed the way you feel about your child's future care at the GP practice?</a:t>
            </a:r>
            <a:endParaRPr lang="en-GB" sz="32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6612775" cy="39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5733256"/>
            <a:ext cx="641604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65% now feel more comfortable about going to the GP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32% felt no different about going to the GP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7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How likely is it that you'd recommend this service to your friends and family?</a:t>
            </a:r>
            <a:endParaRPr lang="en-GB" sz="36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7088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5733256"/>
            <a:ext cx="64160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98% were likely or extremely likely to recommend this service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Do all the different people treating and caring for your child work well together to give you the best possible care and support?</a:t>
            </a:r>
            <a:endParaRPr lang="en-GB" sz="3200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590609" cy="38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03648" y="5733256"/>
            <a:ext cx="64160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100% felt everyone works well together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2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loud 18"/>
          <p:cNvSpPr/>
          <p:nvPr/>
        </p:nvSpPr>
        <p:spPr>
          <a:xfrm>
            <a:off x="-449851" y="4005064"/>
            <a:ext cx="2812258" cy="1637449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Providing a bigger picture response to a series of separate incidents</a:t>
            </a:r>
            <a:endParaRPr lang="en-GB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6300" y="965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Was there anything that you thought was really good?</a:t>
            </a:r>
            <a:endParaRPr lang="en-GB" dirty="0"/>
          </a:p>
        </p:txBody>
      </p:sp>
      <p:sp>
        <p:nvSpPr>
          <p:cNvPr id="6" name="Cloud 5"/>
          <p:cNvSpPr/>
          <p:nvPr/>
        </p:nvSpPr>
        <p:spPr>
          <a:xfrm>
            <a:off x="-193674" y="1343056"/>
            <a:ext cx="2299905" cy="1508071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Fantastic</a:t>
            </a:r>
            <a:r>
              <a:rPr lang="en-GB" sz="1600" dirty="0" smtClean="0"/>
              <a:t> service, highly recommended</a:t>
            </a:r>
            <a:endParaRPr lang="en-GB" sz="1600" dirty="0"/>
          </a:p>
        </p:txBody>
      </p:sp>
      <p:sp>
        <p:nvSpPr>
          <p:cNvPr id="7" name="Cloud 6"/>
          <p:cNvSpPr/>
          <p:nvPr/>
        </p:nvSpPr>
        <p:spPr>
          <a:xfrm>
            <a:off x="1708022" y="1377440"/>
            <a:ext cx="2847635" cy="1610399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Dr Pickard &amp; team are </a:t>
            </a:r>
            <a:r>
              <a:rPr lang="en-GB" sz="1600" dirty="0" smtClean="0">
                <a:solidFill>
                  <a:srgbClr val="FFFF00"/>
                </a:solidFill>
              </a:rPr>
              <a:t>brilliant</a:t>
            </a:r>
            <a:r>
              <a:rPr lang="en-GB" sz="1600" dirty="0" smtClean="0"/>
              <a:t>, </a:t>
            </a:r>
            <a:r>
              <a:rPr lang="en-GB" sz="1600" dirty="0" smtClean="0">
                <a:solidFill>
                  <a:srgbClr val="FFFF00"/>
                </a:solidFill>
              </a:rPr>
              <a:t>caring</a:t>
            </a:r>
            <a:r>
              <a:rPr lang="en-GB" sz="1600" dirty="0" smtClean="0"/>
              <a:t> , </a:t>
            </a:r>
            <a:r>
              <a:rPr lang="en-GB" sz="1600" dirty="0" smtClean="0">
                <a:solidFill>
                  <a:srgbClr val="FFFF00"/>
                </a:solidFill>
              </a:rPr>
              <a:t>listened</a:t>
            </a:r>
            <a:r>
              <a:rPr lang="en-GB" sz="1600" dirty="0" smtClean="0"/>
              <a:t> &amp; took my concerns on board</a:t>
            </a:r>
            <a:endParaRPr lang="en-GB" sz="1600" dirty="0"/>
          </a:p>
        </p:txBody>
      </p:sp>
      <p:sp>
        <p:nvSpPr>
          <p:cNvPr id="8" name="Cloud 7"/>
          <p:cNvSpPr/>
          <p:nvPr/>
        </p:nvSpPr>
        <p:spPr>
          <a:xfrm>
            <a:off x="5076056" y="1343056"/>
            <a:ext cx="1798420" cy="1350150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The doctor looked at the case in real detail</a:t>
            </a:r>
            <a:endParaRPr lang="en-GB" sz="1600" dirty="0"/>
          </a:p>
        </p:txBody>
      </p:sp>
      <p:sp>
        <p:nvSpPr>
          <p:cNvPr id="10" name="Cloud 9"/>
          <p:cNvSpPr/>
          <p:nvPr/>
        </p:nvSpPr>
        <p:spPr>
          <a:xfrm>
            <a:off x="4164121" y="1196752"/>
            <a:ext cx="1324272" cy="1025633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Good</a:t>
            </a:r>
            <a:endParaRPr lang="en-GB" sz="1600" dirty="0"/>
          </a:p>
        </p:txBody>
      </p:sp>
      <p:sp>
        <p:nvSpPr>
          <p:cNvPr id="11" name="Cloud 10"/>
          <p:cNvSpPr/>
          <p:nvPr/>
        </p:nvSpPr>
        <p:spPr>
          <a:xfrm>
            <a:off x="6948264" y="4005064"/>
            <a:ext cx="2520280" cy="1800200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Lovely</a:t>
            </a:r>
            <a:r>
              <a:rPr lang="en-GB" sz="1600" dirty="0" smtClean="0"/>
              <a:t> input from all those present</a:t>
            </a:r>
            <a:endParaRPr lang="en-GB" sz="1600" dirty="0"/>
          </a:p>
        </p:txBody>
      </p:sp>
      <p:sp>
        <p:nvSpPr>
          <p:cNvPr id="12" name="Cloud 11"/>
          <p:cNvSpPr/>
          <p:nvPr/>
        </p:nvSpPr>
        <p:spPr>
          <a:xfrm>
            <a:off x="0" y="2564904"/>
            <a:ext cx="2524864" cy="1772816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It's a </a:t>
            </a:r>
            <a:r>
              <a:rPr lang="en-GB" sz="1600" dirty="0" smtClean="0">
                <a:solidFill>
                  <a:srgbClr val="FFFF00"/>
                </a:solidFill>
              </a:rPr>
              <a:t>fantastic</a:t>
            </a:r>
            <a:r>
              <a:rPr lang="en-GB" sz="1600" dirty="0" smtClean="0"/>
              <a:t> idea to have the paediatrician at the GP, it's great. Very </a:t>
            </a:r>
            <a:r>
              <a:rPr lang="en-GB" sz="1600" dirty="0" smtClean="0">
                <a:solidFill>
                  <a:srgbClr val="FFFF00"/>
                </a:solidFill>
              </a:rPr>
              <a:t>reassuring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13" name="Cloud 12"/>
          <p:cNvSpPr/>
          <p:nvPr/>
        </p:nvSpPr>
        <p:spPr>
          <a:xfrm>
            <a:off x="1077417" y="681048"/>
            <a:ext cx="1579592" cy="972108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Fantastic</a:t>
            </a:r>
            <a:r>
              <a:rPr lang="en-GB" sz="1600" dirty="0" smtClean="0"/>
              <a:t> team, thanks</a:t>
            </a:r>
            <a:endParaRPr lang="en-GB" sz="1600" dirty="0"/>
          </a:p>
        </p:txBody>
      </p:sp>
      <p:sp>
        <p:nvSpPr>
          <p:cNvPr id="14" name="Cloud 13"/>
          <p:cNvSpPr/>
          <p:nvPr/>
        </p:nvSpPr>
        <p:spPr>
          <a:xfrm>
            <a:off x="6798152" y="1552762"/>
            <a:ext cx="2742400" cy="1732222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The discussion and Q&amp;A was really </a:t>
            </a:r>
            <a:r>
              <a:rPr lang="en-GB" sz="1600" dirty="0" smtClean="0">
                <a:solidFill>
                  <a:srgbClr val="FFFF00"/>
                </a:solidFill>
              </a:rPr>
              <a:t>helpful</a:t>
            </a:r>
            <a:r>
              <a:rPr lang="en-GB" sz="1600" dirty="0" smtClean="0"/>
              <a:t> in getting my questions answered</a:t>
            </a:r>
            <a:endParaRPr lang="en-GB" sz="1600" dirty="0"/>
          </a:p>
        </p:txBody>
      </p:sp>
      <p:sp>
        <p:nvSpPr>
          <p:cNvPr id="15" name="Cloud 14"/>
          <p:cNvSpPr/>
          <p:nvPr/>
        </p:nvSpPr>
        <p:spPr>
          <a:xfrm>
            <a:off x="1867213" y="2598593"/>
            <a:ext cx="2361954" cy="1596931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Bob was really </a:t>
            </a:r>
            <a:r>
              <a:rPr lang="en-GB" sz="1600" dirty="0" smtClean="0">
                <a:solidFill>
                  <a:srgbClr val="FFFF00"/>
                </a:solidFill>
              </a:rPr>
              <a:t>friendly</a:t>
            </a:r>
            <a:r>
              <a:rPr lang="en-GB" sz="1600" dirty="0" smtClean="0"/>
              <a:t> and explained it all so clearly</a:t>
            </a:r>
            <a:endParaRPr lang="en-GB" sz="1600" dirty="0"/>
          </a:p>
        </p:txBody>
      </p:sp>
      <p:sp>
        <p:nvSpPr>
          <p:cNvPr id="9" name="Cloud 8"/>
          <p:cNvSpPr/>
          <p:nvPr/>
        </p:nvSpPr>
        <p:spPr>
          <a:xfrm>
            <a:off x="-193674" y="581655"/>
            <a:ext cx="1440160" cy="976418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All</a:t>
            </a:r>
            <a:r>
              <a:rPr lang="en-GB" sz="1600" dirty="0" smtClean="0"/>
              <a:t> of it!</a:t>
            </a:r>
            <a:endParaRPr lang="en-GB" sz="1600" dirty="0"/>
          </a:p>
        </p:txBody>
      </p:sp>
      <p:sp>
        <p:nvSpPr>
          <p:cNvPr id="17" name="Cloud 16"/>
          <p:cNvSpPr/>
          <p:nvPr/>
        </p:nvSpPr>
        <p:spPr>
          <a:xfrm>
            <a:off x="6335024" y="820015"/>
            <a:ext cx="1566174" cy="1075810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Most things</a:t>
            </a:r>
            <a:endParaRPr lang="en-GB" sz="1600" dirty="0"/>
          </a:p>
        </p:txBody>
      </p:sp>
      <p:sp>
        <p:nvSpPr>
          <p:cNvPr id="18" name="Cloud 17"/>
          <p:cNvSpPr/>
          <p:nvPr/>
        </p:nvSpPr>
        <p:spPr>
          <a:xfrm>
            <a:off x="3583556" y="2319243"/>
            <a:ext cx="2196244" cy="1390464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Clear</a:t>
            </a:r>
            <a:r>
              <a:rPr lang="en-GB" sz="1600" dirty="0" smtClean="0"/>
              <a:t> explanations about issue and treatment </a:t>
            </a:r>
            <a:endParaRPr lang="en-GB" sz="1600" dirty="0"/>
          </a:p>
        </p:txBody>
      </p:sp>
      <p:sp>
        <p:nvSpPr>
          <p:cNvPr id="20" name="Cloud 19"/>
          <p:cNvSpPr/>
          <p:nvPr/>
        </p:nvSpPr>
        <p:spPr>
          <a:xfrm>
            <a:off x="1861254" y="3805001"/>
            <a:ext cx="2812258" cy="1637449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It is good to have the opportunity to see the paediatrician at the GP if/when need it</a:t>
            </a:r>
            <a:endParaRPr lang="en-GB" sz="1600" dirty="0"/>
          </a:p>
        </p:txBody>
      </p:sp>
      <p:sp>
        <p:nvSpPr>
          <p:cNvPr id="21" name="Cloud 20"/>
          <p:cNvSpPr/>
          <p:nvPr/>
        </p:nvSpPr>
        <p:spPr>
          <a:xfrm>
            <a:off x="7560840" y="711179"/>
            <a:ext cx="1539280" cy="1025633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Excellent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-364316" y="5373216"/>
            <a:ext cx="2520280" cy="1260888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Doctors bedside manner was </a:t>
            </a:r>
            <a:r>
              <a:rPr lang="en-GB" sz="1600" dirty="0" smtClean="0">
                <a:solidFill>
                  <a:srgbClr val="FFFF00"/>
                </a:solidFill>
              </a:rPr>
              <a:t>excellent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24" name="Cloud 23"/>
          <p:cNvSpPr/>
          <p:nvPr/>
        </p:nvSpPr>
        <p:spPr>
          <a:xfrm>
            <a:off x="3940716" y="3451312"/>
            <a:ext cx="2520280" cy="1260888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Everyone </a:t>
            </a:r>
            <a:r>
              <a:rPr lang="en-GB" sz="1600" dirty="0" smtClean="0">
                <a:solidFill>
                  <a:srgbClr val="FFFF00"/>
                </a:solidFill>
              </a:rPr>
              <a:t>listened</a:t>
            </a:r>
            <a:r>
              <a:rPr lang="en-GB" sz="1600" dirty="0" smtClean="0"/>
              <a:t> to all my concerns</a:t>
            </a:r>
            <a:endParaRPr lang="en-GB" sz="1600" dirty="0"/>
          </a:p>
        </p:txBody>
      </p:sp>
      <p:sp>
        <p:nvSpPr>
          <p:cNvPr id="25" name="Cloud 24"/>
          <p:cNvSpPr/>
          <p:nvPr/>
        </p:nvSpPr>
        <p:spPr>
          <a:xfrm>
            <a:off x="6773080" y="2996952"/>
            <a:ext cx="2695464" cy="1616099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The doctors </a:t>
            </a:r>
            <a:r>
              <a:rPr lang="en-GB" sz="1600" dirty="0" smtClean="0">
                <a:solidFill>
                  <a:srgbClr val="FFFF00"/>
                </a:solidFill>
              </a:rPr>
              <a:t>took the time</a:t>
            </a:r>
            <a:r>
              <a:rPr lang="en-GB" sz="1600" dirty="0" smtClean="0"/>
              <a:t> to visit his properly and to answer all my questions</a:t>
            </a:r>
            <a:endParaRPr lang="en-GB" sz="1600" dirty="0"/>
          </a:p>
        </p:txBody>
      </p:sp>
      <p:sp>
        <p:nvSpPr>
          <p:cNvPr id="26" name="Cloud 25"/>
          <p:cNvSpPr/>
          <p:nvPr/>
        </p:nvSpPr>
        <p:spPr>
          <a:xfrm>
            <a:off x="7100664" y="5373216"/>
            <a:ext cx="2151856" cy="1451181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1"/>
                </a:solidFill>
              </a:rPr>
              <a:t>They were really </a:t>
            </a:r>
            <a:r>
              <a:rPr lang="en-GB" sz="1600" dirty="0" smtClean="0">
                <a:solidFill>
                  <a:srgbClr val="FFFF00"/>
                </a:solidFill>
              </a:rPr>
              <a:t>amazing</a:t>
            </a:r>
            <a:r>
              <a:rPr lang="en-GB" sz="1600" dirty="0" smtClean="0">
                <a:solidFill>
                  <a:schemeClr val="bg1"/>
                </a:solidFill>
              </a:rPr>
              <a:t> and </a:t>
            </a:r>
            <a:r>
              <a:rPr lang="en-GB" sz="1600" dirty="0" smtClean="0">
                <a:solidFill>
                  <a:srgbClr val="FFFF00"/>
                </a:solidFill>
              </a:rPr>
              <a:t>listened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16" name="Cloud 15"/>
          <p:cNvSpPr/>
          <p:nvPr/>
        </p:nvSpPr>
        <p:spPr>
          <a:xfrm>
            <a:off x="5523290" y="2465512"/>
            <a:ext cx="1857022" cy="1179512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Everything</a:t>
            </a:r>
            <a:r>
              <a:rPr lang="en-GB" sz="1600" dirty="0" smtClean="0"/>
              <a:t> was good</a:t>
            </a:r>
            <a:endParaRPr lang="en-GB" sz="1600" dirty="0"/>
          </a:p>
        </p:txBody>
      </p:sp>
      <p:sp>
        <p:nvSpPr>
          <p:cNvPr id="27" name="Cloud 26"/>
          <p:cNvSpPr/>
          <p:nvPr/>
        </p:nvSpPr>
        <p:spPr>
          <a:xfrm>
            <a:off x="5583466" y="3709707"/>
            <a:ext cx="1798420" cy="1350150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Someone taking notes as we talked</a:t>
            </a:r>
            <a:endParaRPr lang="en-GB" sz="1600" dirty="0"/>
          </a:p>
        </p:txBody>
      </p:sp>
      <p:sp>
        <p:nvSpPr>
          <p:cNvPr id="28" name="Cloud 27"/>
          <p:cNvSpPr/>
          <p:nvPr/>
        </p:nvSpPr>
        <p:spPr>
          <a:xfrm>
            <a:off x="1643841" y="5174820"/>
            <a:ext cx="2585326" cy="1260888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Yes, they gave me a </a:t>
            </a:r>
            <a:r>
              <a:rPr lang="en-GB" sz="1600" dirty="0" smtClean="0">
                <a:solidFill>
                  <a:srgbClr val="FFFF00"/>
                </a:solidFill>
              </a:rPr>
              <a:t>clear</a:t>
            </a:r>
            <a:r>
              <a:rPr lang="en-GB" sz="1600" dirty="0" smtClean="0"/>
              <a:t> explanation about the matter </a:t>
            </a:r>
            <a:endParaRPr lang="en-GB" sz="1600" dirty="0">
              <a:solidFill>
                <a:srgbClr val="FFFF00"/>
              </a:solidFill>
            </a:endParaRPr>
          </a:p>
        </p:txBody>
      </p:sp>
      <p:sp>
        <p:nvSpPr>
          <p:cNvPr id="29" name="Cloud 28"/>
          <p:cNvSpPr/>
          <p:nvPr/>
        </p:nvSpPr>
        <p:spPr>
          <a:xfrm>
            <a:off x="4164121" y="4579486"/>
            <a:ext cx="1541753" cy="986225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rgbClr val="FFFF00"/>
                </a:solidFill>
              </a:rPr>
              <a:t>Fantastic</a:t>
            </a:r>
            <a:r>
              <a:rPr lang="en-GB" sz="1600" dirty="0" smtClean="0"/>
              <a:t> service</a:t>
            </a:r>
            <a:endParaRPr lang="en-GB" sz="1600" dirty="0"/>
          </a:p>
        </p:txBody>
      </p:sp>
      <p:sp>
        <p:nvSpPr>
          <p:cNvPr id="31" name="Cloud 30"/>
          <p:cNvSpPr/>
          <p:nvPr/>
        </p:nvSpPr>
        <p:spPr>
          <a:xfrm>
            <a:off x="3459985" y="5468362"/>
            <a:ext cx="3232142" cy="1260888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1"/>
                </a:solidFill>
              </a:rPr>
              <a:t>Checking in system good, doctor was punctual, good surroundings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0" name="Cloud 29"/>
          <p:cNvSpPr/>
          <p:nvPr/>
        </p:nvSpPr>
        <p:spPr>
          <a:xfrm>
            <a:off x="5779800" y="5006997"/>
            <a:ext cx="1857022" cy="1179512"/>
          </a:xfrm>
          <a:prstGeom prst="cloud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The doctors are good, thank you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7623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Was there anything that you thought could have been better?</a:t>
            </a:r>
            <a:endParaRPr lang="en-GB" dirty="0"/>
          </a:p>
        </p:txBody>
      </p:sp>
      <p:sp>
        <p:nvSpPr>
          <p:cNvPr id="4" name="Cloud 3"/>
          <p:cNvSpPr/>
          <p:nvPr/>
        </p:nvSpPr>
        <p:spPr>
          <a:xfrm>
            <a:off x="1763688" y="1830335"/>
            <a:ext cx="2520280" cy="180020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Yes, rescheduling of appointment confusion</a:t>
            </a:r>
            <a:endParaRPr lang="en-GB" dirty="0"/>
          </a:p>
        </p:txBody>
      </p:sp>
      <p:sp>
        <p:nvSpPr>
          <p:cNvPr id="5" name="Cloud 4"/>
          <p:cNvSpPr/>
          <p:nvPr/>
        </p:nvSpPr>
        <p:spPr>
          <a:xfrm>
            <a:off x="4792216" y="1530603"/>
            <a:ext cx="1944216" cy="1199831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7" name="Cloud 6"/>
          <p:cNvSpPr/>
          <p:nvPr/>
        </p:nvSpPr>
        <p:spPr>
          <a:xfrm>
            <a:off x="179512" y="1287697"/>
            <a:ext cx="2088232" cy="1220937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Bit more examination</a:t>
            </a:r>
            <a:endParaRPr lang="en-GB" dirty="0"/>
          </a:p>
        </p:txBody>
      </p:sp>
      <p:sp>
        <p:nvSpPr>
          <p:cNvPr id="8" name="Cloud 7"/>
          <p:cNvSpPr/>
          <p:nvPr/>
        </p:nvSpPr>
        <p:spPr>
          <a:xfrm>
            <a:off x="5436096" y="3212758"/>
            <a:ext cx="1800200" cy="1152128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0" name="Cloud 9"/>
          <p:cNvSpPr/>
          <p:nvPr/>
        </p:nvSpPr>
        <p:spPr>
          <a:xfrm>
            <a:off x="6763635" y="3293325"/>
            <a:ext cx="2196752" cy="1548607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</a:t>
            </a:r>
            <a:r>
              <a:rPr lang="en-GB" dirty="0" smtClean="0"/>
              <a:t>, it was great</a:t>
            </a:r>
            <a:endParaRPr lang="en-GB" dirty="0"/>
          </a:p>
        </p:txBody>
      </p:sp>
      <p:sp>
        <p:nvSpPr>
          <p:cNvPr id="11" name="Cloud 10"/>
          <p:cNvSpPr/>
          <p:nvPr/>
        </p:nvSpPr>
        <p:spPr>
          <a:xfrm>
            <a:off x="6891782" y="1287697"/>
            <a:ext cx="1503784" cy="1071736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Not really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2" name="Cloud 11"/>
          <p:cNvSpPr/>
          <p:nvPr/>
        </p:nvSpPr>
        <p:spPr>
          <a:xfrm>
            <a:off x="726367" y="3392996"/>
            <a:ext cx="2520280" cy="180020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Having a </a:t>
            </a:r>
            <a:r>
              <a:rPr lang="en-GB" dirty="0" smtClean="0">
                <a:solidFill>
                  <a:srgbClr val="FFFF00"/>
                </a:solidFill>
              </a:rPr>
              <a:t>panel of 3 people </a:t>
            </a:r>
            <a:r>
              <a:rPr lang="en-GB" dirty="0" smtClean="0"/>
              <a:t>was a bit weird </a:t>
            </a:r>
            <a:endParaRPr lang="en-GB" dirty="0"/>
          </a:p>
        </p:txBody>
      </p:sp>
      <p:sp>
        <p:nvSpPr>
          <p:cNvPr id="14" name="Cloud 13"/>
          <p:cNvSpPr/>
          <p:nvPr/>
        </p:nvSpPr>
        <p:spPr>
          <a:xfrm>
            <a:off x="323528" y="4806350"/>
            <a:ext cx="3096344" cy="1791002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</a:t>
            </a:r>
            <a:r>
              <a:rPr lang="en-GB" dirty="0" smtClean="0">
                <a:solidFill>
                  <a:srgbClr val="FFFF00"/>
                </a:solidFill>
              </a:rPr>
              <a:t>waiting time </a:t>
            </a:r>
            <a:r>
              <a:rPr lang="en-GB" dirty="0" smtClean="0"/>
              <a:t>to see the </a:t>
            </a:r>
            <a:r>
              <a:rPr lang="en-GB" dirty="0" err="1" smtClean="0"/>
              <a:t>paediatrican</a:t>
            </a:r>
            <a:r>
              <a:rPr lang="en-GB" dirty="0" smtClean="0"/>
              <a:t> would have been sooner</a:t>
            </a:r>
            <a:endParaRPr lang="en-GB" dirty="0"/>
          </a:p>
        </p:txBody>
      </p:sp>
      <p:sp>
        <p:nvSpPr>
          <p:cNvPr id="15" name="Cloud 14"/>
          <p:cNvSpPr/>
          <p:nvPr/>
        </p:nvSpPr>
        <p:spPr>
          <a:xfrm>
            <a:off x="5991682" y="2273692"/>
            <a:ext cx="1800200" cy="1152128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7" name="Cloud 16"/>
          <p:cNvSpPr/>
          <p:nvPr/>
        </p:nvSpPr>
        <p:spPr>
          <a:xfrm>
            <a:off x="50675" y="2564904"/>
            <a:ext cx="1935832" cy="1295709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>Too many people </a:t>
            </a:r>
            <a:r>
              <a:rPr lang="en-GB" dirty="0" smtClean="0"/>
              <a:t>in a tiny room</a:t>
            </a:r>
            <a:endParaRPr lang="en-GB" dirty="0"/>
          </a:p>
        </p:txBody>
      </p:sp>
      <p:sp>
        <p:nvSpPr>
          <p:cNvPr id="9" name="Cloud 8"/>
          <p:cNvSpPr/>
          <p:nvPr/>
        </p:nvSpPr>
        <p:spPr>
          <a:xfrm>
            <a:off x="5511633" y="4430724"/>
            <a:ext cx="2066144" cy="1395565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</a:t>
            </a:r>
            <a:r>
              <a:rPr lang="en-GB" dirty="0" smtClean="0"/>
              <a:t>, excellent</a:t>
            </a:r>
            <a:endParaRPr lang="en-GB" dirty="0"/>
          </a:p>
        </p:txBody>
      </p:sp>
      <p:sp>
        <p:nvSpPr>
          <p:cNvPr id="13" name="Cloud 12"/>
          <p:cNvSpPr/>
          <p:nvPr/>
        </p:nvSpPr>
        <p:spPr>
          <a:xfrm>
            <a:off x="2771800" y="3990000"/>
            <a:ext cx="2520280" cy="1800200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>Waiting time </a:t>
            </a:r>
            <a:r>
              <a:rPr lang="en-GB" dirty="0" smtClean="0"/>
              <a:t>to see the paediatrician </a:t>
            </a:r>
            <a:endParaRPr lang="en-GB" dirty="0"/>
          </a:p>
        </p:txBody>
      </p:sp>
      <p:sp>
        <p:nvSpPr>
          <p:cNvPr id="16" name="Cloud 15"/>
          <p:cNvSpPr/>
          <p:nvPr/>
        </p:nvSpPr>
        <p:spPr>
          <a:xfrm>
            <a:off x="6925967" y="5206791"/>
            <a:ext cx="2014982" cy="1171308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No</a:t>
            </a:r>
            <a:r>
              <a:rPr lang="en-GB" dirty="0" smtClean="0"/>
              <a:t>, excellent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89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When you were referred to the Outreach service, did you receive enough information to let you know what to expect? </a:t>
            </a:r>
            <a:endParaRPr lang="en-GB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712441" cy="40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3648" y="5805264"/>
            <a:ext cx="669674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68% knew who they’d see &amp; what to expect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11% did not understand / did not receive any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1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At the Outreach clinic, did the doctor(s) listen to what you had to say?</a:t>
            </a:r>
            <a:endParaRPr lang="en-GB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682865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5805264"/>
            <a:ext cx="669674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97% felt the doctors really listened to what they were saying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2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Were you involved as much as you wanted to be in decisions about treatment?</a:t>
            </a:r>
            <a:endParaRPr lang="en-GB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468759" cy="388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31640" y="5630543"/>
            <a:ext cx="64160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No-one felt less involved than they would have liked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5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Did you have confidence and trust in the doctor(s) examining and treating your child?</a:t>
            </a:r>
            <a:endParaRPr lang="en-GB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78205"/>
            <a:ext cx="658905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68322" y="5795972"/>
            <a:ext cx="64160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95% felt very confident in the doctors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4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Did the doctor(s) address your concerns and provide clear explanations in a way that you could understand?</a:t>
            </a:r>
            <a:endParaRPr lang="en-GB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336704" cy="380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5733256"/>
            <a:ext cx="64160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92% received clear explanations for all their concerns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Did you prefer having this appointment at the GP surgery rather than the hospital? </a:t>
            </a:r>
            <a:endParaRPr lang="en-GB" sz="36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601578" cy="396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5733256"/>
            <a:ext cx="641604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79% preferred having the appointment at the GP surgery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18% had no preference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9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564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Patient reported experience measures</vt:lpstr>
      <vt:lpstr>Was there anything that you thought was really good?</vt:lpstr>
      <vt:lpstr>Was there anything that you thought could have been better?</vt:lpstr>
      <vt:lpstr>When you were referred to the Outreach service, did you receive enough information to let you know what to expect? </vt:lpstr>
      <vt:lpstr>At the Outreach clinic, did the doctor(s) listen to what you had to say?</vt:lpstr>
      <vt:lpstr>Were you involved as much as you wanted to be in decisions about treatment?</vt:lpstr>
      <vt:lpstr>Did you have confidence and trust in the doctor(s) examining and treating your child?</vt:lpstr>
      <vt:lpstr>Did the doctor(s) address your concerns and provide clear explanations in a way that you could understand?</vt:lpstr>
      <vt:lpstr>Did you prefer having this appointment at the GP surgery rather than the hospital? </vt:lpstr>
      <vt:lpstr>Has seeing a hospital paediatrician in the GP surgery changed the way you feel about your child's future care at the GP practice?</vt:lpstr>
      <vt:lpstr>How likely is it that you'd recommend this service to your friends and family?</vt:lpstr>
      <vt:lpstr>Do all the different people treating and caring for your child work well together to give you the best possible care and support?</vt:lpstr>
    </vt:vector>
  </TitlesOfParts>
  <Company>Imperial College Healthcare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reported experience measures</dc:title>
  <dc:creator>Talintyre, Iona</dc:creator>
  <cp:lastModifiedBy>Talintyre, Iona</cp:lastModifiedBy>
  <cp:revision>23</cp:revision>
  <dcterms:created xsi:type="dcterms:W3CDTF">2019-10-04T08:09:36Z</dcterms:created>
  <dcterms:modified xsi:type="dcterms:W3CDTF">2019-10-04T09:58:24Z</dcterms:modified>
</cp:coreProperties>
</file>