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71" r:id="rId5"/>
    <p:sldId id="272" r:id="rId6"/>
    <p:sldId id="268" r:id="rId7"/>
    <p:sldId id="27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32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99F42B-4380-40D1-AD08-9867C1C66EAC}" type="datetimeFigureOut">
              <a:rPr lang="en-GB" smtClean="0"/>
              <a:t>13/01/2021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BFCF61-E679-4B8E-8166-1D6A5C99AF0D}" type="slidenum">
              <a:rPr lang="en-GB" smtClean="0"/>
              <a:t>‹#›</a:t>
            </a:fld>
            <a:endParaRPr lang="en-GB"/>
          </a:p>
        </p:txBody>
      </p:sp>
    </p:spTree>
    <p:extLst>
      <p:ext uri="{BB962C8B-B14F-4D97-AF65-F5344CB8AC3E}">
        <p14:creationId xmlns:p14="http://schemas.microsoft.com/office/powerpoint/2010/main" val="3615746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Demonsrate</a:t>
            </a:r>
            <a:r>
              <a:rPr lang="en-GB" baseline="0" dirty="0" smtClean="0"/>
              <a:t> how to access </a:t>
            </a:r>
            <a:r>
              <a:rPr lang="en-GB" baseline="0" dirty="0" err="1" smtClean="0"/>
              <a:t>proforma</a:t>
            </a:r>
            <a:r>
              <a:rPr lang="en-GB" baseline="0" dirty="0" smtClean="0"/>
              <a:t> on The Source</a:t>
            </a:r>
            <a:endParaRPr lang="en-GB" dirty="0"/>
          </a:p>
        </p:txBody>
      </p:sp>
      <p:sp>
        <p:nvSpPr>
          <p:cNvPr id="4" name="Slide Number Placeholder 3"/>
          <p:cNvSpPr>
            <a:spLocks noGrp="1"/>
          </p:cNvSpPr>
          <p:nvPr>
            <p:ph type="sldNum" sz="quarter" idx="10"/>
          </p:nvPr>
        </p:nvSpPr>
        <p:spPr/>
        <p:txBody>
          <a:bodyPr/>
          <a:lstStyle/>
          <a:p>
            <a:fld id="{375D44FA-EDD2-8F40-A10D-D60BDF8D44CA}" type="slidenum">
              <a:rPr lang="en-US" smtClean="0"/>
              <a:t>4</a:t>
            </a:fld>
            <a:endParaRPr lang="en-US"/>
          </a:p>
        </p:txBody>
      </p:sp>
    </p:spTree>
    <p:extLst>
      <p:ext uri="{BB962C8B-B14F-4D97-AF65-F5344CB8AC3E}">
        <p14:creationId xmlns:p14="http://schemas.microsoft.com/office/powerpoint/2010/main" val="583105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Starting out</a:t>
            </a:r>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can do home and education section at start with parents present; create a psychosocial tree</a:t>
            </a:r>
          </a:p>
          <a:p>
            <a:pPr marL="171450" indent="-171450">
              <a:buFontTx/>
              <a:buChar char="-"/>
            </a:pPr>
            <a:r>
              <a:rPr lang="en-US" sz="1200" b="0" i="0" kern="1200" dirty="0" smtClean="0">
                <a:solidFill>
                  <a:schemeClr val="tx1"/>
                </a:solidFill>
                <a:effectLst/>
                <a:latin typeface="+mn-lt"/>
                <a:ea typeface="+mn-ea"/>
                <a:cs typeface="+mn-cs"/>
              </a:rPr>
              <a:t>if only one parent mentioned </a:t>
            </a:r>
            <a:r>
              <a:rPr lang="en-US" sz="1200" b="0" i="1" kern="1200" dirty="0" smtClean="0">
                <a:solidFill>
                  <a:schemeClr val="tx1"/>
                </a:solidFill>
                <a:effectLst/>
                <a:latin typeface="+mn-lt"/>
                <a:ea typeface="+mn-ea"/>
                <a:cs typeface="+mn-cs"/>
              </a:rPr>
              <a:t>must ask</a:t>
            </a:r>
            <a:r>
              <a:rPr lang="en-US" sz="1200" b="0" i="0" kern="1200" dirty="0" smtClean="0">
                <a:solidFill>
                  <a:schemeClr val="tx1"/>
                </a:solidFill>
                <a:effectLst/>
                <a:latin typeface="+mn-lt"/>
                <a:ea typeface="+mn-ea"/>
                <a:cs typeface="+mn-cs"/>
              </a:rPr>
              <a:t>: where is dad, do you see him?</a:t>
            </a:r>
          </a:p>
          <a:p>
            <a:pPr marL="171450" indent="-171450">
              <a:buFontTx/>
              <a:buChar char="-"/>
            </a:pPr>
            <a:r>
              <a:rPr lang="en-US" sz="1200" b="0" i="0" kern="1200" dirty="0" smtClean="0">
                <a:solidFill>
                  <a:schemeClr val="tx1"/>
                </a:solidFill>
                <a:effectLst/>
                <a:latin typeface="+mn-lt"/>
                <a:ea typeface="+mn-ea"/>
                <a:cs typeface="+mn-cs"/>
              </a:rPr>
              <a:t>Important to ask open</a:t>
            </a:r>
            <a:r>
              <a:rPr lang="en-US" sz="1200" b="0" i="0" kern="1200" baseline="0" dirty="0" smtClean="0">
                <a:solidFill>
                  <a:schemeClr val="tx1"/>
                </a:solidFill>
                <a:effectLst/>
                <a:latin typeface="+mn-lt"/>
                <a:ea typeface="+mn-ea"/>
                <a:cs typeface="+mn-cs"/>
              </a:rPr>
              <a:t> questions that help them to describe their situation; in a </a:t>
            </a:r>
            <a:r>
              <a:rPr lang="en-US" sz="1200" b="0" i="0" kern="1200" baseline="0" dirty="0" err="1" smtClean="0">
                <a:solidFill>
                  <a:schemeClr val="tx1"/>
                </a:solidFill>
                <a:effectLst/>
                <a:latin typeface="+mn-lt"/>
                <a:ea typeface="+mn-ea"/>
                <a:cs typeface="+mn-cs"/>
              </a:rPr>
              <a:t>non-judgemental</a:t>
            </a:r>
            <a:r>
              <a:rPr lang="en-US" sz="1200" b="0" i="0" kern="1200" baseline="0" dirty="0" smtClean="0">
                <a:solidFill>
                  <a:schemeClr val="tx1"/>
                </a:solidFill>
                <a:effectLst/>
                <a:latin typeface="+mn-lt"/>
                <a:ea typeface="+mn-ea"/>
                <a:cs typeface="+mn-cs"/>
              </a:rPr>
              <a:t> way</a:t>
            </a:r>
          </a:p>
          <a:p>
            <a:pPr marL="171450" indent="-171450">
              <a:buFontTx/>
              <a:buChar char="-"/>
            </a:pPr>
            <a:r>
              <a:rPr lang="en-US" sz="1200" b="0" i="0" kern="1200" baseline="0" dirty="0" smtClean="0">
                <a:solidFill>
                  <a:schemeClr val="tx1"/>
                </a:solidFill>
                <a:effectLst/>
                <a:latin typeface="+mn-lt"/>
                <a:ea typeface="+mn-ea"/>
                <a:cs typeface="+mn-cs"/>
              </a:rPr>
              <a:t>“</a:t>
            </a:r>
            <a:r>
              <a:rPr lang="en-US" sz="1200" b="0" i="0" kern="1200" baseline="0" dirty="0" err="1" smtClean="0">
                <a:solidFill>
                  <a:schemeClr val="tx1"/>
                </a:solidFill>
                <a:effectLst/>
                <a:latin typeface="+mn-lt"/>
                <a:ea typeface="+mn-ea"/>
                <a:cs typeface="+mn-cs"/>
              </a:rPr>
              <a:t>Normalising</a:t>
            </a:r>
            <a:r>
              <a:rPr lang="en-US" sz="1200" b="0" i="0" kern="1200" baseline="0" dirty="0" smtClean="0">
                <a:solidFill>
                  <a:schemeClr val="tx1"/>
                </a:solidFill>
                <a:effectLst/>
                <a:latin typeface="+mn-lt"/>
                <a:ea typeface="+mn-ea"/>
                <a:cs typeface="+mn-cs"/>
              </a:rPr>
              <a:t>” can help e.g. “I see a lot of young people who are experimenting with drugs…” or starting by asking about what the young person’s friends are doing</a:t>
            </a:r>
            <a:endParaRPr lang="en-US" sz="1200" b="0" i="0" kern="1200" dirty="0" smtClean="0">
              <a:solidFill>
                <a:schemeClr val="tx1"/>
              </a:solidFill>
              <a:effectLst/>
              <a:latin typeface="+mn-lt"/>
              <a:ea typeface="+mn-ea"/>
              <a:cs typeface="+mn-cs"/>
            </a:endParaRPr>
          </a:p>
          <a:p>
            <a:pPr marL="171450" indent="-171450">
              <a:buFontTx/>
              <a:buChar char="-"/>
            </a:pPr>
            <a:endParaRPr lang="en-US" sz="1200" b="0" i="0" kern="1200" dirty="0" smtClean="0">
              <a:solidFill>
                <a:schemeClr val="tx1"/>
              </a:solidFill>
              <a:effectLst/>
              <a:latin typeface="+mn-lt"/>
              <a:ea typeface="+mn-ea"/>
              <a:cs typeface="+mn-cs"/>
            </a:endParaRPr>
          </a:p>
          <a:p>
            <a:pPr marL="0" indent="0">
              <a:buFontTx/>
              <a:buNone/>
            </a:pPr>
            <a:r>
              <a:rPr lang="en-US" sz="1200" b="0" i="0" kern="1200" dirty="0" smtClean="0">
                <a:solidFill>
                  <a:schemeClr val="tx1"/>
                </a:solidFill>
                <a:effectLst/>
                <a:latin typeface="+mn-lt"/>
                <a:ea typeface="+mn-ea"/>
                <a:cs typeface="+mn-cs"/>
              </a:rPr>
              <a:t>Then talk through the</a:t>
            </a:r>
            <a:r>
              <a:rPr lang="en-US" sz="1200" b="0" i="0" kern="1200" baseline="0" dirty="0" smtClean="0">
                <a:solidFill>
                  <a:schemeClr val="tx1"/>
                </a:solidFill>
                <a:effectLst/>
                <a:latin typeface="+mn-lt"/>
                <a:ea typeface="+mn-ea"/>
                <a:cs typeface="+mn-cs"/>
              </a:rPr>
              <a:t> </a:t>
            </a:r>
            <a:r>
              <a:rPr lang="en-US" sz="1200" b="0" i="0" kern="1200" baseline="0" dirty="0" err="1" smtClean="0">
                <a:solidFill>
                  <a:schemeClr val="tx1"/>
                </a:solidFill>
                <a:effectLst/>
                <a:latin typeface="+mn-lt"/>
                <a:ea typeface="+mn-ea"/>
                <a:cs typeface="+mn-cs"/>
              </a:rPr>
              <a:t>proforma</a:t>
            </a:r>
            <a:r>
              <a:rPr lang="en-US" sz="1200" b="0" i="0" kern="1200" baseline="0" dirty="0" smtClean="0">
                <a:solidFill>
                  <a:schemeClr val="tx1"/>
                </a:solidFill>
                <a:effectLst/>
                <a:latin typeface="+mn-lt"/>
                <a:ea typeface="+mn-ea"/>
                <a:cs typeface="+mn-cs"/>
              </a:rPr>
              <a:t> with a few quick examples of “good questions”/how to ask different questions in each category</a:t>
            </a:r>
            <a:endParaRPr lang="en-US" sz="1200" b="0" i="0" kern="1200" dirty="0" smtClean="0">
              <a:solidFill>
                <a:schemeClr val="tx1"/>
              </a:solidFill>
              <a:effectLst/>
              <a:latin typeface="+mn-lt"/>
              <a:ea typeface="+mn-ea"/>
              <a:cs typeface="+mn-cs"/>
            </a:endParaRPr>
          </a:p>
          <a:p>
            <a:endParaRPr lang="en-US" dirty="0" smtClean="0"/>
          </a:p>
          <a:p>
            <a:r>
              <a:rPr lang="en-US" b="1" dirty="0" smtClean="0"/>
              <a:t>Home</a:t>
            </a:r>
          </a:p>
          <a:p>
            <a:r>
              <a:rPr lang="en-US" sz="1200" b="1" kern="1200" dirty="0" smtClean="0">
                <a:solidFill>
                  <a:schemeClr val="tx1"/>
                </a:solidFill>
                <a:effectLst/>
                <a:latin typeface="+mn-lt"/>
                <a:ea typeface="+mn-ea"/>
                <a:cs typeface="+mn-cs"/>
              </a:rPr>
              <a:t>Some</a:t>
            </a:r>
            <a:r>
              <a:rPr lang="en-US" sz="1200" b="1" kern="1200" baseline="0" dirty="0" smtClean="0">
                <a:solidFill>
                  <a:schemeClr val="tx1"/>
                </a:solidFill>
                <a:effectLst/>
                <a:latin typeface="+mn-lt"/>
                <a:ea typeface="+mn-ea"/>
                <a:cs typeface="+mn-cs"/>
              </a:rPr>
              <a:t> examples of g</a:t>
            </a:r>
            <a:r>
              <a:rPr lang="en-US" sz="1200" b="1" kern="1200" dirty="0" smtClean="0">
                <a:solidFill>
                  <a:schemeClr val="tx1"/>
                </a:solidFill>
                <a:effectLst/>
                <a:latin typeface="+mn-lt"/>
                <a:ea typeface="+mn-ea"/>
                <a:cs typeface="+mn-cs"/>
              </a:rPr>
              <a:t>ood questions</a:t>
            </a:r>
            <a:r>
              <a:rPr lang="en-US" sz="1200" b="1"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“who is the person at home who understands you the best? What would you change about home?”</a:t>
            </a:r>
          </a:p>
          <a:p>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Education/Environment</a:t>
            </a:r>
          </a:p>
          <a:p>
            <a:r>
              <a:rPr lang="en-US" sz="1200" b="1" kern="1200" dirty="0" smtClean="0">
                <a:solidFill>
                  <a:schemeClr val="tx1"/>
                </a:solidFill>
                <a:effectLst/>
                <a:latin typeface="+mn-lt"/>
                <a:ea typeface="+mn-ea"/>
                <a:cs typeface="+mn-cs"/>
              </a:rPr>
              <a:t>Some</a:t>
            </a:r>
            <a:r>
              <a:rPr lang="en-US" sz="1200" b="1" kern="1200" baseline="0" dirty="0" smtClean="0">
                <a:solidFill>
                  <a:schemeClr val="tx1"/>
                </a:solidFill>
                <a:effectLst/>
                <a:latin typeface="+mn-lt"/>
                <a:ea typeface="+mn-ea"/>
                <a:cs typeface="+mn-cs"/>
              </a:rPr>
              <a:t> examples of g</a:t>
            </a:r>
            <a:r>
              <a:rPr lang="en-US" sz="1200" b="1" kern="1200" dirty="0" smtClean="0">
                <a:solidFill>
                  <a:schemeClr val="tx1"/>
                </a:solidFill>
                <a:effectLst/>
                <a:latin typeface="+mn-lt"/>
                <a:ea typeface="+mn-ea"/>
                <a:cs typeface="+mn-cs"/>
              </a:rPr>
              <a:t>ood questions: </a:t>
            </a:r>
            <a:r>
              <a:rPr lang="en-US" sz="1200" kern="1200" dirty="0" smtClean="0">
                <a:solidFill>
                  <a:schemeClr val="tx1"/>
                </a:solidFill>
                <a:effectLst/>
                <a:latin typeface="+mn-lt"/>
                <a:ea typeface="+mn-ea"/>
                <a:cs typeface="+mn-cs"/>
              </a:rPr>
              <a:t>“what do you like best/worst</a:t>
            </a:r>
            <a:r>
              <a:rPr lang="en-US" sz="1200" kern="1200" baseline="0" dirty="0" smtClean="0">
                <a:solidFill>
                  <a:schemeClr val="tx1"/>
                </a:solidFill>
                <a:effectLst/>
                <a:latin typeface="+mn-lt"/>
                <a:ea typeface="+mn-ea"/>
                <a:cs typeface="+mn-cs"/>
              </a:rPr>
              <a:t> about school? What would you change about school? Are you the sort of person that has one close friend/few friends/lots of friends?”</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Activities</a:t>
            </a:r>
          </a:p>
          <a:p>
            <a:r>
              <a:rPr lang="en-US" sz="1200" b="1" kern="1200" dirty="0" smtClean="0">
                <a:solidFill>
                  <a:schemeClr val="tx1"/>
                </a:solidFill>
                <a:effectLst/>
                <a:latin typeface="+mn-lt"/>
                <a:ea typeface="+mn-ea"/>
                <a:cs typeface="+mn-cs"/>
              </a:rPr>
              <a:t>Some</a:t>
            </a:r>
            <a:r>
              <a:rPr lang="en-US" sz="1200" b="1" kern="1200" baseline="0" dirty="0" smtClean="0">
                <a:solidFill>
                  <a:schemeClr val="tx1"/>
                </a:solidFill>
                <a:effectLst/>
                <a:latin typeface="+mn-lt"/>
                <a:ea typeface="+mn-ea"/>
                <a:cs typeface="+mn-cs"/>
              </a:rPr>
              <a:t> examples of g</a:t>
            </a:r>
            <a:r>
              <a:rPr lang="en-US" sz="1200" b="1" kern="1200" dirty="0" smtClean="0">
                <a:solidFill>
                  <a:schemeClr val="tx1"/>
                </a:solidFill>
                <a:effectLst/>
                <a:latin typeface="+mn-lt"/>
                <a:ea typeface="+mn-ea"/>
                <a:cs typeface="+mn-cs"/>
              </a:rPr>
              <a:t>ood questions: </a:t>
            </a:r>
            <a:r>
              <a:rPr lang="en-US" sz="1200" kern="1200" dirty="0" smtClean="0">
                <a:solidFill>
                  <a:schemeClr val="tx1"/>
                </a:solidFill>
                <a:effectLst/>
                <a:latin typeface="+mn-lt"/>
                <a:ea typeface="+mn-ea"/>
                <a:cs typeface="+mn-cs"/>
              </a:rPr>
              <a:t>“What do you do on the weekends? Who do you do those things</a:t>
            </a:r>
            <a:r>
              <a:rPr lang="en-US" sz="1200" kern="1200" baseline="0" dirty="0" smtClean="0">
                <a:solidFill>
                  <a:schemeClr val="tx1"/>
                </a:solidFill>
                <a:effectLst/>
                <a:latin typeface="+mn-lt"/>
                <a:ea typeface="+mn-ea"/>
                <a:cs typeface="+mn-cs"/>
              </a:rPr>
              <a:t> with? </a:t>
            </a:r>
            <a:r>
              <a:rPr lang="en-US" sz="1200" kern="1200" dirty="0" smtClean="0">
                <a:solidFill>
                  <a:schemeClr val="tx1"/>
                </a:solidFill>
                <a:effectLst/>
                <a:latin typeface="+mn-lt"/>
                <a:ea typeface="+mn-ea"/>
                <a:cs typeface="+mn-cs"/>
              </a:rPr>
              <a:t>Are most of your friends from school or somewhere else? Are they the same age as you?”</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Drugs</a:t>
            </a:r>
          </a:p>
          <a:p>
            <a:r>
              <a:rPr lang="en-US" sz="1200" b="1" kern="1200" dirty="0" smtClean="0">
                <a:solidFill>
                  <a:schemeClr val="tx1"/>
                </a:solidFill>
                <a:effectLst/>
                <a:latin typeface="+mn-lt"/>
                <a:ea typeface="+mn-ea"/>
                <a:cs typeface="+mn-cs"/>
              </a:rPr>
              <a:t>Some</a:t>
            </a:r>
            <a:r>
              <a:rPr lang="en-US" sz="1200" b="1" kern="1200" baseline="0" dirty="0" smtClean="0">
                <a:solidFill>
                  <a:schemeClr val="tx1"/>
                </a:solidFill>
                <a:effectLst/>
                <a:latin typeface="+mn-lt"/>
                <a:ea typeface="+mn-ea"/>
                <a:cs typeface="+mn-cs"/>
              </a:rPr>
              <a:t> examples of g</a:t>
            </a:r>
            <a:r>
              <a:rPr lang="en-US" sz="1200" b="1" kern="1200" dirty="0" smtClean="0">
                <a:solidFill>
                  <a:schemeClr val="tx1"/>
                </a:solidFill>
                <a:effectLst/>
                <a:latin typeface="+mn-lt"/>
                <a:ea typeface="+mn-ea"/>
                <a:cs typeface="+mn-cs"/>
              </a:rPr>
              <a:t>ood questions: “</a:t>
            </a:r>
            <a:r>
              <a:rPr lang="en-US" sz="1200" kern="1200" dirty="0" smtClean="0">
                <a:solidFill>
                  <a:schemeClr val="tx1"/>
                </a:solidFill>
                <a:effectLst/>
                <a:latin typeface="+mn-lt"/>
                <a:ea typeface="+mn-ea"/>
                <a:cs typeface="+mn-cs"/>
              </a:rPr>
              <a:t>When you go out with your friends or to party, do most of the people that you hang out with drink or smoke? Do you? How much and how often?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Do any of your family members drink, smoke or use other drugs? If so, how do you feel about this - is it a problem for you?</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How do you pay for your cigarettes, alcohol or drugs?”</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Sexuality</a:t>
            </a:r>
          </a:p>
          <a:p>
            <a:r>
              <a:rPr lang="en-US" sz="1200" b="1" kern="1200" dirty="0" smtClean="0">
                <a:solidFill>
                  <a:schemeClr val="tx1"/>
                </a:solidFill>
                <a:effectLst/>
                <a:latin typeface="+mn-lt"/>
                <a:ea typeface="+mn-ea"/>
                <a:cs typeface="+mn-cs"/>
              </a:rPr>
              <a:t>Some</a:t>
            </a:r>
            <a:r>
              <a:rPr lang="en-US" sz="1200" b="1" kern="1200" baseline="0" dirty="0" smtClean="0">
                <a:solidFill>
                  <a:schemeClr val="tx1"/>
                </a:solidFill>
                <a:effectLst/>
                <a:latin typeface="+mn-lt"/>
                <a:ea typeface="+mn-ea"/>
                <a:cs typeface="+mn-cs"/>
              </a:rPr>
              <a:t> examples of g</a:t>
            </a:r>
            <a:r>
              <a:rPr lang="en-US" sz="1200" b="1" kern="1200" dirty="0" smtClean="0">
                <a:solidFill>
                  <a:schemeClr val="tx1"/>
                </a:solidFill>
                <a:effectLst/>
                <a:latin typeface="+mn-lt"/>
                <a:ea typeface="+mn-ea"/>
                <a:cs typeface="+mn-cs"/>
              </a:rPr>
              <a:t>ood questions: </a:t>
            </a:r>
            <a:r>
              <a:rPr lang="en-US" sz="1200" kern="1200" dirty="0" smtClean="0">
                <a:solidFill>
                  <a:schemeClr val="tx1"/>
                </a:solidFill>
                <a:effectLst/>
                <a:latin typeface="+mn-lt"/>
                <a:ea typeface="+mn-ea"/>
                <a:cs typeface="+mn-cs"/>
              </a:rPr>
              <a:t>“Are you attracted</a:t>
            </a:r>
            <a:r>
              <a:rPr lang="en-US" sz="1200" kern="1200" baseline="0" dirty="0" smtClean="0">
                <a:solidFill>
                  <a:schemeClr val="tx1"/>
                </a:solidFill>
                <a:effectLst/>
                <a:latin typeface="+mn-lt"/>
                <a:ea typeface="+mn-ea"/>
                <a:cs typeface="+mn-cs"/>
              </a:rPr>
              <a:t> to boys/girls/both/not sure?”</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Suicide</a:t>
            </a:r>
          </a:p>
          <a:p>
            <a:r>
              <a:rPr lang="en-US" sz="1200" b="1" kern="1200" dirty="0" smtClean="0">
                <a:solidFill>
                  <a:schemeClr val="tx1"/>
                </a:solidFill>
                <a:effectLst/>
                <a:latin typeface="+mn-lt"/>
                <a:ea typeface="+mn-ea"/>
                <a:cs typeface="+mn-cs"/>
              </a:rPr>
              <a:t>Some</a:t>
            </a:r>
            <a:r>
              <a:rPr lang="en-US" sz="1200" b="1" kern="1200" baseline="0" dirty="0" smtClean="0">
                <a:solidFill>
                  <a:schemeClr val="tx1"/>
                </a:solidFill>
                <a:effectLst/>
                <a:latin typeface="+mn-lt"/>
                <a:ea typeface="+mn-ea"/>
                <a:cs typeface="+mn-cs"/>
              </a:rPr>
              <a:t> examples of g</a:t>
            </a:r>
            <a:r>
              <a:rPr lang="en-US" sz="1200" b="1" kern="1200" dirty="0" smtClean="0">
                <a:solidFill>
                  <a:schemeClr val="tx1"/>
                </a:solidFill>
                <a:effectLst/>
                <a:latin typeface="+mn-lt"/>
                <a:ea typeface="+mn-ea"/>
                <a:cs typeface="+mn-cs"/>
              </a:rPr>
              <a:t>ood questions: “Would</a:t>
            </a:r>
            <a:r>
              <a:rPr lang="en-US" sz="1200" b="1" kern="1200" baseline="0" dirty="0" smtClean="0">
                <a:solidFill>
                  <a:schemeClr val="tx1"/>
                </a:solidFill>
                <a:effectLst/>
                <a:latin typeface="+mn-lt"/>
                <a:ea typeface="+mn-ea"/>
                <a:cs typeface="+mn-cs"/>
              </a:rPr>
              <a:t> you describe yourself as a worrier or a relaxed kind of person?” </a:t>
            </a:r>
            <a:r>
              <a:rPr lang="en-US" sz="1200" b="1" kern="1200" baseline="0" dirty="0" err="1" smtClean="0">
                <a:solidFill>
                  <a:schemeClr val="tx1"/>
                </a:solidFill>
                <a:effectLst/>
                <a:latin typeface="+mn-lt"/>
                <a:ea typeface="+mn-ea"/>
                <a:cs typeface="+mn-cs"/>
              </a:rPr>
              <a:t>etc</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75D44FA-EDD2-8F40-A10D-D60BDF8D44CA}" type="slidenum">
              <a:rPr lang="en-US" smtClean="0"/>
              <a:t>5</a:t>
            </a:fld>
            <a:endParaRPr lang="en-US"/>
          </a:p>
        </p:txBody>
      </p:sp>
    </p:spTree>
    <p:extLst>
      <p:ext uri="{BB962C8B-B14F-4D97-AF65-F5344CB8AC3E}">
        <p14:creationId xmlns:p14="http://schemas.microsoft.com/office/powerpoint/2010/main" val="3686888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8BFCF61-E679-4B8E-8166-1D6A5C99AF0D}" type="slidenum">
              <a:rPr lang="en-GB" smtClean="0"/>
              <a:t>6</a:t>
            </a:fld>
            <a:endParaRPr lang="en-GB"/>
          </a:p>
        </p:txBody>
      </p:sp>
    </p:spTree>
    <p:extLst>
      <p:ext uri="{BB962C8B-B14F-4D97-AF65-F5344CB8AC3E}">
        <p14:creationId xmlns:p14="http://schemas.microsoft.com/office/powerpoint/2010/main" val="1831555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Ask them to sum up their life in one word or to give the overall “weather report” for their life (sunny with a few clouds, very sunny with highs all the time, cloudy with rain likely, etc.). </a:t>
            </a:r>
          </a:p>
          <a:p>
            <a:r>
              <a:rPr lang="en-US" sz="1200" kern="1200" dirty="0" smtClean="0">
                <a:solidFill>
                  <a:schemeClr val="tx1"/>
                </a:solidFill>
                <a:effectLst/>
                <a:latin typeface="+mn-lt"/>
                <a:ea typeface="+mn-ea"/>
                <a:cs typeface="+mn-cs"/>
              </a:rPr>
              <a:t>- Ask them to tell you whom they can trust and confide in if there are problems in their lives, and why they trust that person. </a:t>
            </a:r>
          </a:p>
          <a:p>
            <a:r>
              <a:rPr lang="en-US" sz="1200" kern="1200" dirty="0" smtClean="0">
                <a:solidFill>
                  <a:schemeClr val="tx1"/>
                </a:solidFill>
                <a:effectLst/>
                <a:latin typeface="+mn-lt"/>
                <a:ea typeface="+mn-ea"/>
                <a:cs typeface="+mn-cs"/>
              </a:rPr>
              <a:t>- Give them an opportunity to express any concerns you have not covered, and ask for feedback about the interview. If they later remember anything they have forgotten to tell you, remind them that they are welcome to call at any time or to come back in to talk about it. </a:t>
            </a:r>
          </a:p>
          <a:p>
            <a:r>
              <a:rPr lang="en-US" sz="1200" kern="1200" dirty="0" smtClean="0">
                <a:solidFill>
                  <a:schemeClr val="tx1"/>
                </a:solidFill>
                <a:effectLst/>
                <a:latin typeface="+mn-lt"/>
                <a:ea typeface="+mn-ea"/>
                <a:cs typeface="+mn-cs"/>
              </a:rPr>
              <a:t>- For teenagers who demonstrate significant risk factors, relate your concerns. Ask if they are willing to change their lives or are interested in learning more about ways to deal with their problems. This leads to a discussion of potential follow-up and therapeutic interventions. Many adolescents do not recognize dangerous life-style patterns because they see their activities not as problems but as solutions. Your challenge lies in helping the adolescent to see health risk-taking </a:t>
            </a:r>
            <a:r>
              <a:rPr lang="en-US" sz="1200" kern="1200" dirty="0" err="1" smtClean="0">
                <a:solidFill>
                  <a:schemeClr val="tx1"/>
                </a:solidFill>
                <a:effectLst/>
                <a:latin typeface="+mn-lt"/>
                <a:ea typeface="+mn-ea"/>
                <a:cs typeface="+mn-cs"/>
              </a:rPr>
              <a:t>behaviours</a:t>
            </a:r>
            <a:r>
              <a:rPr lang="en-US" sz="1200" kern="1200" dirty="0" smtClean="0">
                <a:solidFill>
                  <a:schemeClr val="tx1"/>
                </a:solidFill>
                <a:effectLst/>
                <a:latin typeface="+mn-lt"/>
                <a:ea typeface="+mn-ea"/>
                <a:cs typeface="+mn-cs"/>
              </a:rPr>
              <a:t> as problems and helping to develop better strategies for dealing with them. </a:t>
            </a:r>
          </a:p>
          <a:p>
            <a:r>
              <a:rPr lang="en-US" sz="1200" kern="1200" dirty="0" smtClean="0">
                <a:solidFill>
                  <a:schemeClr val="tx1"/>
                </a:solidFill>
                <a:effectLst/>
                <a:latin typeface="+mn-lt"/>
                <a:ea typeface="+mn-ea"/>
                <a:cs typeface="+mn-cs"/>
              </a:rPr>
              <a:t>- If the adolescent’s life is going well, say so. In most cases, you can identify strengths and potential or real weaknesses, and discuss both in order to offer a balanced view. </a:t>
            </a:r>
          </a:p>
          <a:p>
            <a:r>
              <a:rPr lang="en-US" sz="1200" kern="1200" dirty="0" smtClean="0">
                <a:solidFill>
                  <a:schemeClr val="tx1"/>
                </a:solidFill>
                <a:effectLst/>
                <a:latin typeface="+mn-lt"/>
                <a:ea typeface="+mn-ea"/>
                <a:cs typeface="+mn-cs"/>
              </a:rPr>
              <a:t>Ask if there is any information you can provide on any of the topics you have discussed, especially health promotion in the areas of sexuality and substance use. Try to provide whatever educational materials young people are interested in.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75D44FA-EDD2-8F40-A10D-D60BDF8D44CA}" type="slidenum">
              <a:rPr lang="en-US" smtClean="0"/>
              <a:t>7</a:t>
            </a:fld>
            <a:endParaRPr lang="en-US"/>
          </a:p>
        </p:txBody>
      </p:sp>
    </p:spTree>
    <p:extLst>
      <p:ext uri="{BB962C8B-B14F-4D97-AF65-F5344CB8AC3E}">
        <p14:creationId xmlns:p14="http://schemas.microsoft.com/office/powerpoint/2010/main" val="167543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4FE3A-B6F6-4034-BFFE-DFD0736C48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C64F97E-BAFA-486D-BB2E-FB38602582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41DE19B-5BB8-437A-BA4F-8AC58219F3A9}"/>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5" name="Footer Placeholder 4">
            <a:extLst>
              <a:ext uri="{FF2B5EF4-FFF2-40B4-BE49-F238E27FC236}">
                <a16:creationId xmlns:a16="http://schemas.microsoft.com/office/drawing/2014/main" id="{FC7556DB-314A-4556-B323-F9EFC9DDA4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7EED8F-D5F0-4971-865B-8690CC8DFAAC}"/>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568819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19236-24D3-45CC-828C-1C405E723C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F99041-0C62-4F04-91D1-586F01BE106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2D06AF-A64F-4221-A9C9-D9D51AB2AF81}"/>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5" name="Footer Placeholder 4">
            <a:extLst>
              <a:ext uri="{FF2B5EF4-FFF2-40B4-BE49-F238E27FC236}">
                <a16:creationId xmlns:a16="http://schemas.microsoft.com/office/drawing/2014/main" id="{7C699CE7-CEF5-490E-AD5D-534115B78D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795FB7-E553-431E-B371-3CC8DC4FECF7}"/>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269262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200289-693D-42C3-B5B1-D677C1B93ED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630BDA-2BD4-42D6-9A7D-A9FAA0BA83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5050EE8-D896-408E-95D2-981B389F278C}"/>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5" name="Footer Placeholder 4">
            <a:extLst>
              <a:ext uri="{FF2B5EF4-FFF2-40B4-BE49-F238E27FC236}">
                <a16:creationId xmlns:a16="http://schemas.microsoft.com/office/drawing/2014/main" id="{F359E342-993E-4DC7-AC43-E378CD0928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C73FA7-BC70-4B4E-9B0C-0345A5E0915F}"/>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4121930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DA898-996D-4DFD-82A4-A4537073C5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630E1E-67EF-440D-A383-51AAD708F49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A1412F-CC7C-4B77-B3FC-F6F0A4B29590}"/>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5" name="Footer Placeholder 4">
            <a:extLst>
              <a:ext uri="{FF2B5EF4-FFF2-40B4-BE49-F238E27FC236}">
                <a16:creationId xmlns:a16="http://schemas.microsoft.com/office/drawing/2014/main" id="{C56AF4DA-A513-424A-ABFA-395A761CB7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CAC7E7-5399-4B7F-B857-301E145179BE}"/>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2008150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38C80-45BD-4EB8-A6E4-D04B47B74D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2E8191-D9AE-4F20-969C-CE85E582D3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5565D86-8079-49AE-8021-30CF17D8B7F0}"/>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5" name="Footer Placeholder 4">
            <a:extLst>
              <a:ext uri="{FF2B5EF4-FFF2-40B4-BE49-F238E27FC236}">
                <a16:creationId xmlns:a16="http://schemas.microsoft.com/office/drawing/2014/main" id="{0E5DB2C8-3CC8-48B4-B3DB-3D2E20DFC3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FEFF56-8A75-4927-BD71-90045A24A7C7}"/>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129048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96828-8A10-4A35-AF5D-78BF27DFEE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FE1A6E-AC5E-4DE6-946C-8FCDE925D55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AE561F3-32DA-4EE4-9B47-3B11AA80F8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39F6A03-940C-4F11-AF57-6401822F8B50}"/>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6" name="Footer Placeholder 5">
            <a:extLst>
              <a:ext uri="{FF2B5EF4-FFF2-40B4-BE49-F238E27FC236}">
                <a16:creationId xmlns:a16="http://schemas.microsoft.com/office/drawing/2014/main" id="{F2D72CAD-BA10-4494-AD4C-239D3E978D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80BBEC-A449-4B79-A2FE-A5BAD030255E}"/>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308222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BBA13-877C-41A3-BAF5-BC782275F3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97B0C3-EE00-48C1-9054-AD0D058880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CB180A5-5F54-47A6-9FFF-678CC71EF7B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604863B-4CF3-4D31-9BB0-533493753F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BBAFFDD-450F-47E4-A472-6DED8BF8AFD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8F961F3-614A-4CE6-99AF-2AFDD1DCB4EB}"/>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8" name="Footer Placeholder 7">
            <a:extLst>
              <a:ext uri="{FF2B5EF4-FFF2-40B4-BE49-F238E27FC236}">
                <a16:creationId xmlns:a16="http://schemas.microsoft.com/office/drawing/2014/main" id="{FBAEEE75-B769-42D8-8121-06E859F416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AB137C0-2ADD-490C-9FB8-51B9A3341285}"/>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725053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C2963-AF5F-4639-A220-FFC297BB20C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8139F1-E29F-4099-AACC-774CDBFA8AE1}"/>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4" name="Footer Placeholder 3">
            <a:extLst>
              <a:ext uri="{FF2B5EF4-FFF2-40B4-BE49-F238E27FC236}">
                <a16:creationId xmlns:a16="http://schemas.microsoft.com/office/drawing/2014/main" id="{7153AA25-1039-4DF0-A2A9-955E77B39B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91E9209-8966-44B8-9EAA-B4D67D76FB25}"/>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135758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16533D-CA9E-4978-9179-15C2CDCD699B}"/>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3" name="Footer Placeholder 2">
            <a:extLst>
              <a:ext uri="{FF2B5EF4-FFF2-40B4-BE49-F238E27FC236}">
                <a16:creationId xmlns:a16="http://schemas.microsoft.com/office/drawing/2014/main" id="{851F402B-507D-459D-A56F-5DE7DFEB88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91B35B-74B5-4790-89A2-97BDC01DAA37}"/>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4187488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5A777-FBE2-4BE8-A7C1-0179D65F81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B4180F3-C21C-4772-85F0-B786394188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2C0D10F-8204-4813-A91A-F64CDD245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B95384-CCC3-4546-A605-A96F5506F63D}"/>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6" name="Footer Placeholder 5">
            <a:extLst>
              <a:ext uri="{FF2B5EF4-FFF2-40B4-BE49-F238E27FC236}">
                <a16:creationId xmlns:a16="http://schemas.microsoft.com/office/drawing/2014/main" id="{F6CF478C-930D-43B8-9CCF-1F57515681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8AC814-EAD3-4D41-A57E-DB4148923447}"/>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1051607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3DD72-B7A5-4774-9147-B2994A509B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8C468CD-8E0A-4EF0-AA7C-4919EEBB89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EC94E1-2159-4521-8174-A1EF5EF3A2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F4E764-705B-48BB-9EE0-296D4B31904E}"/>
              </a:ext>
            </a:extLst>
          </p:cNvPr>
          <p:cNvSpPr>
            <a:spLocks noGrp="1"/>
          </p:cNvSpPr>
          <p:nvPr>
            <p:ph type="dt" sz="half" idx="10"/>
          </p:nvPr>
        </p:nvSpPr>
        <p:spPr/>
        <p:txBody>
          <a:bodyPr/>
          <a:lstStyle/>
          <a:p>
            <a:fld id="{F563925A-DD9A-4A52-9BFB-6026946355CF}" type="datetimeFigureOut">
              <a:rPr lang="en-GB" smtClean="0"/>
              <a:t>13/01/2021</a:t>
            </a:fld>
            <a:endParaRPr lang="en-GB"/>
          </a:p>
        </p:txBody>
      </p:sp>
      <p:sp>
        <p:nvSpPr>
          <p:cNvPr id="6" name="Footer Placeholder 5">
            <a:extLst>
              <a:ext uri="{FF2B5EF4-FFF2-40B4-BE49-F238E27FC236}">
                <a16:creationId xmlns:a16="http://schemas.microsoft.com/office/drawing/2014/main" id="{1AE7A656-A793-4196-9650-69B9278EC4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1A0716-71CD-46BD-91AD-9CE62D497476}"/>
              </a:ext>
            </a:extLst>
          </p:cNvPr>
          <p:cNvSpPr>
            <a:spLocks noGrp="1"/>
          </p:cNvSpPr>
          <p:nvPr>
            <p:ph type="sldNum" sz="quarter" idx="12"/>
          </p:nvPr>
        </p:nvSpPr>
        <p:spPr/>
        <p:txBody>
          <a:bodyPr/>
          <a:lstStyle/>
          <a:p>
            <a:fld id="{5BEC82D5-33EC-49B9-B0E9-216A8FD6BF41}" type="slidenum">
              <a:rPr lang="en-GB" smtClean="0"/>
              <a:t>‹#›</a:t>
            </a:fld>
            <a:endParaRPr lang="en-GB"/>
          </a:p>
        </p:txBody>
      </p:sp>
    </p:spTree>
    <p:extLst>
      <p:ext uri="{BB962C8B-B14F-4D97-AF65-F5344CB8AC3E}">
        <p14:creationId xmlns:p14="http://schemas.microsoft.com/office/powerpoint/2010/main" val="3790682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DAB909-2AAF-4E48-83C7-DC5F74C9F6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8817B14-60E9-49E0-AFDB-4DE8898FA6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32DCFE-0E89-4559-9FB9-670F1D877C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3925A-DD9A-4A52-9BFB-6026946355CF}" type="datetimeFigureOut">
              <a:rPr lang="en-GB" smtClean="0"/>
              <a:t>13/01/2021</a:t>
            </a:fld>
            <a:endParaRPr lang="en-GB"/>
          </a:p>
        </p:txBody>
      </p:sp>
      <p:sp>
        <p:nvSpPr>
          <p:cNvPr id="5" name="Footer Placeholder 4">
            <a:extLst>
              <a:ext uri="{FF2B5EF4-FFF2-40B4-BE49-F238E27FC236}">
                <a16:creationId xmlns:a16="http://schemas.microsoft.com/office/drawing/2014/main" id="{4F7684FB-51F7-4C5C-9A69-9BD781810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2EEB0BE-F6E3-4D77-9B77-D59FC0DD40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C82D5-33EC-49B9-B0E9-216A8FD6BF41}" type="slidenum">
              <a:rPr lang="en-GB" smtClean="0"/>
              <a:t>‹#›</a:t>
            </a:fld>
            <a:endParaRPr lang="en-GB"/>
          </a:p>
        </p:txBody>
      </p:sp>
    </p:spTree>
    <p:extLst>
      <p:ext uri="{BB962C8B-B14F-4D97-AF65-F5344CB8AC3E}">
        <p14:creationId xmlns:p14="http://schemas.microsoft.com/office/powerpoint/2010/main" val="3297856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32C62-E705-40C5-9A96-B38C1083C3F1}"/>
              </a:ext>
            </a:extLst>
          </p:cNvPr>
          <p:cNvSpPr>
            <a:spLocks noGrp="1"/>
          </p:cNvSpPr>
          <p:nvPr>
            <p:ph type="ctrTitle"/>
          </p:nvPr>
        </p:nvSpPr>
        <p:spPr/>
        <p:txBody>
          <a:bodyPr/>
          <a:lstStyle/>
          <a:p>
            <a:r>
              <a:rPr lang="en-GB" dirty="0"/>
              <a:t>HEEADSSS </a:t>
            </a:r>
            <a:br>
              <a:rPr lang="en-GB" dirty="0"/>
            </a:br>
            <a:r>
              <a:rPr lang="en-GB" sz="4000" dirty="0"/>
              <a:t>Social History </a:t>
            </a:r>
            <a:r>
              <a:rPr lang="en-GB" sz="4000" dirty="0" smtClean="0"/>
              <a:t>for Young People</a:t>
            </a:r>
            <a:br>
              <a:rPr lang="en-GB" sz="4000" dirty="0" smtClean="0"/>
            </a:br>
            <a:r>
              <a:rPr lang="en-GB" sz="4000" dirty="0" smtClean="0"/>
              <a:t>7 minute teaching module</a:t>
            </a:r>
            <a:r>
              <a:rPr lang="en-GB" sz="4000" dirty="0" smtClean="0"/>
              <a:t> </a:t>
            </a:r>
            <a:endParaRPr lang="en-GB" dirty="0"/>
          </a:p>
        </p:txBody>
      </p:sp>
      <p:sp>
        <p:nvSpPr>
          <p:cNvPr id="3" name="Subtitle 2">
            <a:extLst>
              <a:ext uri="{FF2B5EF4-FFF2-40B4-BE49-F238E27FC236}">
                <a16:creationId xmlns:a16="http://schemas.microsoft.com/office/drawing/2014/main" id="{98204C2C-7517-4992-8D66-B24833643C07}"/>
              </a:ext>
            </a:extLst>
          </p:cNvPr>
          <p:cNvSpPr>
            <a:spLocks noGrp="1"/>
          </p:cNvSpPr>
          <p:nvPr>
            <p:ph type="subTitle" idx="1"/>
          </p:nvPr>
        </p:nvSpPr>
        <p:spPr/>
        <p:txBody>
          <a:bodyPr/>
          <a:lstStyle/>
          <a:p>
            <a:r>
              <a:rPr lang="en-US" dirty="0"/>
              <a:t>St Mary’s Hospital</a:t>
            </a:r>
          </a:p>
          <a:p>
            <a:r>
              <a:rPr lang="en-US" dirty="0"/>
              <a:t>Imperial </a:t>
            </a:r>
            <a:r>
              <a:rPr lang="en-US" dirty="0" smtClean="0"/>
              <a:t>College</a:t>
            </a:r>
          </a:p>
          <a:p>
            <a:r>
              <a:rPr lang="en-US" dirty="0" smtClean="0"/>
              <a:t>Katie Malbon 2021</a:t>
            </a:r>
            <a:endParaRPr lang="en-US" dirty="0" smtClean="0"/>
          </a:p>
        </p:txBody>
      </p:sp>
    </p:spTree>
    <p:extLst>
      <p:ext uri="{BB962C8B-B14F-4D97-AF65-F5344CB8AC3E}">
        <p14:creationId xmlns:p14="http://schemas.microsoft.com/office/powerpoint/2010/main" val="655652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F0491-2638-41E8-A82A-273D8B7C2515}"/>
              </a:ext>
            </a:extLst>
          </p:cNvPr>
          <p:cNvSpPr>
            <a:spLocks noGrp="1"/>
          </p:cNvSpPr>
          <p:nvPr>
            <p:ph type="title"/>
          </p:nvPr>
        </p:nvSpPr>
        <p:spPr/>
        <p:txBody>
          <a:bodyPr/>
          <a:lstStyle/>
          <a:p>
            <a:r>
              <a:rPr lang="en-GB" dirty="0"/>
              <a:t>Why take a social history? </a:t>
            </a:r>
          </a:p>
        </p:txBody>
      </p:sp>
      <p:sp>
        <p:nvSpPr>
          <p:cNvPr id="3" name="Content Placeholder 2">
            <a:extLst>
              <a:ext uri="{FF2B5EF4-FFF2-40B4-BE49-F238E27FC236}">
                <a16:creationId xmlns:a16="http://schemas.microsoft.com/office/drawing/2014/main" id="{E39148EB-3366-48D9-ACB7-80AD0F161B04}"/>
              </a:ext>
            </a:extLst>
          </p:cNvPr>
          <p:cNvSpPr>
            <a:spLocks noGrp="1"/>
          </p:cNvSpPr>
          <p:nvPr>
            <p:ph idx="1"/>
          </p:nvPr>
        </p:nvSpPr>
        <p:spPr/>
        <p:txBody>
          <a:bodyPr>
            <a:normAutofit lnSpcReduction="10000"/>
          </a:bodyPr>
          <a:lstStyle/>
          <a:p>
            <a:r>
              <a:rPr lang="en-GB" dirty="0" smtClean="0"/>
              <a:t>Developmental stage defined by risk taking and exploration of boundaries, can be overwhelming</a:t>
            </a:r>
          </a:p>
          <a:p>
            <a:r>
              <a:rPr lang="en-GB" dirty="0" smtClean="0"/>
              <a:t>Significant health risks as a result </a:t>
            </a:r>
          </a:p>
          <a:p>
            <a:pPr lvl="1"/>
            <a:r>
              <a:rPr lang="en-GB" dirty="0" smtClean="0"/>
              <a:t>e.g</a:t>
            </a:r>
            <a:r>
              <a:rPr lang="en-GB" dirty="0"/>
              <a:t>. </a:t>
            </a:r>
            <a:r>
              <a:rPr lang="en-GB" dirty="0" smtClean="0"/>
              <a:t>unprotected </a:t>
            </a:r>
            <a:r>
              <a:rPr lang="en-GB" dirty="0" err="1" smtClean="0"/>
              <a:t>sex</a:t>
            </a:r>
            <a:r>
              <a:rPr lang="en-GB" dirty="0" err="1" smtClean="0">
                <a:sym typeface="Wingdings" panose="05000000000000000000" pitchFamily="2" charset="2"/>
              </a:rPr>
              <a:t></a:t>
            </a:r>
            <a:r>
              <a:rPr lang="en-GB" dirty="0" err="1" smtClean="0"/>
              <a:t>STIs</a:t>
            </a:r>
            <a:r>
              <a:rPr lang="en-GB" dirty="0"/>
              <a:t>; RTAs account for 30% of teenage deaths; accidents/violence/suicide are top 3 causes of </a:t>
            </a:r>
            <a:r>
              <a:rPr lang="en-GB" dirty="0" smtClean="0"/>
              <a:t>death</a:t>
            </a:r>
            <a:endParaRPr lang="en-GB" dirty="0"/>
          </a:p>
          <a:p>
            <a:r>
              <a:rPr lang="en-GB" dirty="0"/>
              <a:t>These health risks are largely preventable</a:t>
            </a:r>
          </a:p>
          <a:p>
            <a:r>
              <a:rPr lang="en-GB" dirty="0" smtClean="0"/>
              <a:t>A </a:t>
            </a:r>
            <a:r>
              <a:rPr lang="en-GB" dirty="0"/>
              <a:t>psychosocial history may detect problems early enough to intervene and prevent escalation of risky behaviours, reducing morbidity and </a:t>
            </a:r>
            <a:r>
              <a:rPr lang="en-GB" dirty="0" smtClean="0"/>
              <a:t>mortality</a:t>
            </a:r>
          </a:p>
          <a:p>
            <a:pPr lvl="1"/>
            <a:r>
              <a:rPr lang="en-GB" dirty="0" smtClean="0"/>
              <a:t>&gt;25% of </a:t>
            </a:r>
            <a:r>
              <a:rPr lang="en-GB" dirty="0"/>
              <a:t>suicides are preceded by an A&amp;E attendance with self-harm in the previous year</a:t>
            </a:r>
          </a:p>
          <a:p>
            <a:endParaRPr lang="en-GB" dirty="0"/>
          </a:p>
          <a:p>
            <a:endParaRPr lang="en-GB" dirty="0"/>
          </a:p>
        </p:txBody>
      </p:sp>
    </p:spTree>
    <p:extLst>
      <p:ext uri="{BB962C8B-B14F-4D97-AF65-F5344CB8AC3E}">
        <p14:creationId xmlns:p14="http://schemas.microsoft.com/office/powerpoint/2010/main" val="205602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DC12E-9490-41E5-8EC8-821CE82D0B08}"/>
              </a:ext>
            </a:extLst>
          </p:cNvPr>
          <p:cNvSpPr>
            <a:spLocks noGrp="1"/>
          </p:cNvSpPr>
          <p:nvPr>
            <p:ph type="title"/>
          </p:nvPr>
        </p:nvSpPr>
        <p:spPr/>
        <p:txBody>
          <a:bodyPr/>
          <a:lstStyle/>
          <a:p>
            <a:r>
              <a:rPr lang="en-GB" dirty="0"/>
              <a:t>What is HEEADSSS?</a:t>
            </a:r>
          </a:p>
        </p:txBody>
      </p:sp>
      <p:pic>
        <p:nvPicPr>
          <p:cNvPr id="4" name="Content Placeholder 3">
            <a:extLst>
              <a:ext uri="{FF2B5EF4-FFF2-40B4-BE49-F238E27FC236}">
                <a16:creationId xmlns:a16="http://schemas.microsoft.com/office/drawing/2014/main" id="{F8504575-6BE9-4722-8DB6-F2DDC69E12ED}"/>
              </a:ext>
            </a:extLst>
          </p:cNvPr>
          <p:cNvPicPr>
            <a:picLocks noGrp="1" noChangeAspect="1"/>
          </p:cNvPicPr>
          <p:nvPr>
            <p:ph idx="1"/>
          </p:nvPr>
        </p:nvPicPr>
        <p:blipFill rotWithShape="1">
          <a:blip r:embed="rId2"/>
          <a:srcRect l="16744" t="20230" r="38468" b="25317"/>
          <a:stretch/>
        </p:blipFill>
        <p:spPr>
          <a:xfrm>
            <a:off x="838199" y="1434517"/>
            <a:ext cx="9564149" cy="5142452"/>
          </a:xfrm>
          <a:prstGeom prst="rect">
            <a:avLst/>
          </a:prstGeom>
        </p:spPr>
      </p:pic>
    </p:spTree>
    <p:extLst>
      <p:ext uri="{BB962C8B-B14F-4D97-AF65-F5344CB8AC3E}">
        <p14:creationId xmlns:p14="http://schemas.microsoft.com/office/powerpoint/2010/main" val="2070973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838200" y="365125"/>
            <a:ext cx="10515600" cy="1325563"/>
          </a:xfrm>
        </p:spPr>
        <p:txBody>
          <a:bodyPr/>
          <a:lstStyle/>
          <a:p>
            <a:r>
              <a:rPr lang="en-US" dirty="0" smtClean="0"/>
              <a:t>Doing a HEADSSS </a:t>
            </a:r>
            <a:r>
              <a:rPr lang="en-US" dirty="0" smtClean="0"/>
              <a:t>screen -  where to find it on the intranet</a:t>
            </a:r>
            <a:endParaRPr lang="en-US" dirty="0"/>
          </a:p>
        </p:txBody>
      </p:sp>
      <p:pic>
        <p:nvPicPr>
          <p:cNvPr id="2" name="Picture 1"/>
          <p:cNvPicPr>
            <a:picLocks noChangeAspect="1"/>
          </p:cNvPicPr>
          <p:nvPr/>
        </p:nvPicPr>
        <p:blipFill>
          <a:blip r:embed="rId3"/>
          <a:stretch>
            <a:fillRect/>
          </a:stretch>
        </p:blipFill>
        <p:spPr>
          <a:xfrm>
            <a:off x="498762" y="1917714"/>
            <a:ext cx="6611751" cy="3909508"/>
          </a:xfrm>
          <a:prstGeom prst="rect">
            <a:avLst/>
          </a:prstGeom>
        </p:spPr>
      </p:pic>
      <p:pic>
        <p:nvPicPr>
          <p:cNvPr id="3" name="Picture 2"/>
          <p:cNvPicPr>
            <a:picLocks noChangeAspect="1"/>
          </p:cNvPicPr>
          <p:nvPr/>
        </p:nvPicPr>
        <p:blipFill>
          <a:blip r:embed="rId4"/>
          <a:stretch>
            <a:fillRect/>
          </a:stretch>
        </p:blipFill>
        <p:spPr>
          <a:xfrm>
            <a:off x="6227545" y="4572001"/>
            <a:ext cx="5337383" cy="1637606"/>
          </a:xfrm>
          <a:prstGeom prst="rect">
            <a:avLst/>
          </a:prstGeom>
        </p:spPr>
      </p:pic>
    </p:spTree>
    <p:extLst>
      <p:ext uri="{BB962C8B-B14F-4D97-AF65-F5344CB8AC3E}">
        <p14:creationId xmlns:p14="http://schemas.microsoft.com/office/powerpoint/2010/main" val="464819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849" y="148330"/>
            <a:ext cx="4301335" cy="61358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0192" y="189892"/>
            <a:ext cx="4116711" cy="5857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52620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011E2-69C4-4291-A590-BF863EFE26AD}"/>
              </a:ext>
            </a:extLst>
          </p:cNvPr>
          <p:cNvSpPr>
            <a:spLocks noGrp="1"/>
          </p:cNvSpPr>
          <p:nvPr>
            <p:ph type="title"/>
          </p:nvPr>
        </p:nvSpPr>
        <p:spPr/>
        <p:txBody>
          <a:bodyPr/>
          <a:lstStyle/>
          <a:p>
            <a:r>
              <a:rPr lang="en-GB" dirty="0"/>
              <a:t>Examples on how to ask questions</a:t>
            </a:r>
          </a:p>
        </p:txBody>
      </p:sp>
      <p:sp>
        <p:nvSpPr>
          <p:cNvPr id="3" name="Content Placeholder 2">
            <a:extLst>
              <a:ext uri="{FF2B5EF4-FFF2-40B4-BE49-F238E27FC236}">
                <a16:creationId xmlns:a16="http://schemas.microsoft.com/office/drawing/2014/main" id="{4FBCE7F9-50E3-4914-9C8D-DD73BA13E8C3}"/>
              </a:ext>
            </a:extLst>
          </p:cNvPr>
          <p:cNvSpPr>
            <a:spLocks noGrp="1"/>
          </p:cNvSpPr>
          <p:nvPr>
            <p:ph idx="1"/>
          </p:nvPr>
        </p:nvSpPr>
        <p:spPr/>
        <p:txBody>
          <a:bodyPr>
            <a:normAutofit fontScale="77500" lnSpcReduction="20000"/>
          </a:bodyPr>
          <a:lstStyle/>
          <a:p>
            <a:pPr marL="0" lvl="0" indent="0">
              <a:lnSpc>
                <a:spcPct val="100000"/>
              </a:lnSpc>
              <a:spcBef>
                <a:spcPct val="20000"/>
              </a:spcBef>
              <a:buClr>
                <a:srgbClr val="629DD1"/>
              </a:buClr>
              <a:buSzPct val="85000"/>
              <a:buNone/>
            </a:pPr>
            <a:r>
              <a:rPr lang="en-US" sz="1900" i="1" dirty="0">
                <a:solidFill>
                  <a:srgbClr val="FF0000"/>
                </a:solidFill>
                <a:latin typeface="Arial"/>
              </a:rPr>
              <a:t>“Who lives with you? Where do you live?”</a:t>
            </a:r>
          </a:p>
          <a:p>
            <a:pPr marL="0" lvl="0" indent="0">
              <a:lnSpc>
                <a:spcPct val="100000"/>
              </a:lnSpc>
              <a:spcBef>
                <a:spcPct val="20000"/>
              </a:spcBef>
              <a:buClr>
                <a:srgbClr val="629DD1"/>
              </a:buClr>
              <a:buSzPct val="85000"/>
              <a:buNone/>
            </a:pPr>
            <a:endParaRPr lang="en-US" sz="1900" dirty="0">
              <a:solidFill>
                <a:prstClr val="black"/>
              </a:solidFill>
              <a:latin typeface="Arial"/>
            </a:endParaRPr>
          </a:p>
          <a:p>
            <a:pPr marL="0" lvl="0" indent="0" algn="r">
              <a:lnSpc>
                <a:spcPct val="100000"/>
              </a:lnSpc>
              <a:spcBef>
                <a:spcPct val="20000"/>
              </a:spcBef>
              <a:buClr>
                <a:srgbClr val="629DD1"/>
              </a:buClr>
              <a:buSzPct val="85000"/>
              <a:buNone/>
            </a:pPr>
            <a:r>
              <a:rPr lang="en-US" sz="1900" i="1" dirty="0">
                <a:solidFill>
                  <a:srgbClr val="0000FF"/>
                </a:solidFill>
                <a:latin typeface="Arial"/>
              </a:rPr>
              <a:t>“Tell me about school. What are your plans for future work?”</a:t>
            </a:r>
          </a:p>
          <a:p>
            <a:pPr marL="0" lvl="0" indent="0" algn="r">
              <a:lnSpc>
                <a:spcPct val="100000"/>
              </a:lnSpc>
              <a:spcBef>
                <a:spcPct val="20000"/>
              </a:spcBef>
              <a:buClr>
                <a:srgbClr val="629DD1"/>
              </a:buClr>
              <a:buSzPct val="85000"/>
              <a:buNone/>
            </a:pPr>
            <a:endParaRPr lang="en-US" sz="1900" i="1" dirty="0">
              <a:solidFill>
                <a:prstClr val="black"/>
              </a:solidFill>
              <a:latin typeface="Arial"/>
            </a:endParaRPr>
          </a:p>
          <a:p>
            <a:pPr marL="0" lvl="0" indent="0">
              <a:lnSpc>
                <a:spcPct val="100000"/>
              </a:lnSpc>
              <a:spcBef>
                <a:spcPct val="20000"/>
              </a:spcBef>
              <a:buClr>
                <a:srgbClr val="629DD1"/>
              </a:buClr>
              <a:buSzPct val="85000"/>
              <a:buNone/>
            </a:pPr>
            <a:r>
              <a:rPr lang="en-US" sz="1900" i="1" dirty="0">
                <a:solidFill>
                  <a:srgbClr val="FF0000"/>
                </a:solidFill>
                <a:latin typeface="Arial"/>
              </a:rPr>
              <a:t>“Does your weight or body shape cause you any stress? If so, tell me about it.”</a:t>
            </a:r>
          </a:p>
          <a:p>
            <a:pPr marL="0" lvl="0" indent="0">
              <a:lnSpc>
                <a:spcPct val="100000"/>
              </a:lnSpc>
              <a:spcBef>
                <a:spcPct val="20000"/>
              </a:spcBef>
              <a:buClr>
                <a:srgbClr val="629DD1"/>
              </a:buClr>
              <a:buSzPct val="85000"/>
              <a:buNone/>
            </a:pPr>
            <a:endParaRPr lang="en-US" sz="1900" i="1" dirty="0">
              <a:solidFill>
                <a:prstClr val="black"/>
              </a:solidFill>
              <a:latin typeface="Arial"/>
            </a:endParaRPr>
          </a:p>
          <a:p>
            <a:pPr marL="0" lvl="0" indent="0" algn="r">
              <a:lnSpc>
                <a:spcPct val="100000"/>
              </a:lnSpc>
              <a:spcBef>
                <a:spcPct val="20000"/>
              </a:spcBef>
              <a:buClr>
                <a:srgbClr val="629DD1"/>
              </a:buClr>
              <a:buSzPct val="85000"/>
              <a:buNone/>
            </a:pPr>
            <a:r>
              <a:rPr lang="en-US" sz="1900" i="1" dirty="0">
                <a:solidFill>
                  <a:srgbClr val="0000FF"/>
                </a:solidFill>
                <a:latin typeface="Arial"/>
              </a:rPr>
              <a:t>“What do you do for fun? How do you spend time with friends?”</a:t>
            </a:r>
          </a:p>
          <a:p>
            <a:pPr marL="0" lvl="0" indent="0" algn="r">
              <a:lnSpc>
                <a:spcPct val="100000"/>
              </a:lnSpc>
              <a:spcBef>
                <a:spcPct val="20000"/>
              </a:spcBef>
              <a:buClr>
                <a:srgbClr val="629DD1"/>
              </a:buClr>
              <a:buSzPct val="85000"/>
              <a:buNone/>
            </a:pPr>
            <a:endParaRPr lang="en-US" sz="1900" i="1" dirty="0">
              <a:solidFill>
                <a:prstClr val="black"/>
              </a:solidFill>
              <a:latin typeface="Arial"/>
            </a:endParaRPr>
          </a:p>
          <a:p>
            <a:pPr marL="0" lvl="0" indent="0">
              <a:lnSpc>
                <a:spcPct val="100000"/>
              </a:lnSpc>
              <a:spcBef>
                <a:spcPct val="20000"/>
              </a:spcBef>
              <a:buClr>
                <a:srgbClr val="629DD1"/>
              </a:buClr>
              <a:buSzPct val="85000"/>
              <a:buNone/>
            </a:pPr>
            <a:r>
              <a:rPr lang="en-US" sz="1900" i="1" dirty="0">
                <a:solidFill>
                  <a:srgbClr val="FF0000"/>
                </a:solidFill>
                <a:latin typeface="Arial"/>
              </a:rPr>
              <a:t>“Do any of your friends smoke cigarettes or drink alcohol? Other drugs? </a:t>
            </a:r>
          </a:p>
          <a:p>
            <a:pPr marL="0" lvl="0" indent="0">
              <a:lnSpc>
                <a:spcPct val="100000"/>
              </a:lnSpc>
              <a:spcBef>
                <a:spcPct val="20000"/>
              </a:spcBef>
              <a:buClr>
                <a:srgbClr val="629DD1"/>
              </a:buClr>
              <a:buSzPct val="85000"/>
              <a:buNone/>
            </a:pPr>
            <a:r>
              <a:rPr lang="en-US" sz="1900" i="1" dirty="0">
                <a:solidFill>
                  <a:srgbClr val="FF0000"/>
                </a:solidFill>
                <a:latin typeface="Arial"/>
              </a:rPr>
              <a:t>And how about you?”</a:t>
            </a:r>
          </a:p>
          <a:p>
            <a:pPr marL="0" lvl="0" indent="0">
              <a:lnSpc>
                <a:spcPct val="100000"/>
              </a:lnSpc>
              <a:spcBef>
                <a:spcPct val="20000"/>
              </a:spcBef>
              <a:buClr>
                <a:srgbClr val="629DD1"/>
              </a:buClr>
              <a:buSzPct val="85000"/>
              <a:buNone/>
            </a:pPr>
            <a:endParaRPr lang="en-US" sz="1900" i="1" dirty="0">
              <a:solidFill>
                <a:srgbClr val="FF0000"/>
              </a:solidFill>
              <a:latin typeface="Arial"/>
            </a:endParaRPr>
          </a:p>
          <a:p>
            <a:pPr marL="0" lvl="0" indent="0" algn="r">
              <a:lnSpc>
                <a:spcPct val="100000"/>
              </a:lnSpc>
              <a:spcBef>
                <a:spcPct val="20000"/>
              </a:spcBef>
              <a:buClr>
                <a:srgbClr val="629DD1"/>
              </a:buClr>
              <a:buSzPct val="85000"/>
              <a:buNone/>
            </a:pPr>
            <a:r>
              <a:rPr lang="en-US" sz="1900" i="1" dirty="0">
                <a:solidFill>
                  <a:srgbClr val="0000FF"/>
                </a:solidFill>
                <a:latin typeface="Arial"/>
              </a:rPr>
              <a:t>“Have you ever been in a romantic relationship? Have any of these</a:t>
            </a:r>
          </a:p>
          <a:p>
            <a:pPr marL="0" lvl="0" indent="0" algn="r">
              <a:lnSpc>
                <a:spcPct val="100000"/>
              </a:lnSpc>
              <a:spcBef>
                <a:spcPct val="20000"/>
              </a:spcBef>
              <a:buClr>
                <a:srgbClr val="629DD1"/>
              </a:buClr>
              <a:buSzPct val="85000"/>
              <a:buNone/>
            </a:pPr>
            <a:r>
              <a:rPr lang="en-US" sz="1900" i="1" dirty="0">
                <a:solidFill>
                  <a:srgbClr val="0000FF"/>
                </a:solidFill>
                <a:latin typeface="Arial"/>
              </a:rPr>
              <a:t> relationships been sexual? How would you describe your sexuality?”</a:t>
            </a:r>
          </a:p>
          <a:p>
            <a:pPr marL="0" lvl="0" indent="0">
              <a:lnSpc>
                <a:spcPct val="100000"/>
              </a:lnSpc>
              <a:spcBef>
                <a:spcPct val="20000"/>
              </a:spcBef>
              <a:buClr>
                <a:srgbClr val="629DD1"/>
              </a:buClr>
              <a:buSzPct val="85000"/>
              <a:buNone/>
            </a:pPr>
            <a:endParaRPr lang="en-US" sz="1900" i="1" dirty="0">
              <a:solidFill>
                <a:prstClr val="black"/>
              </a:solidFill>
              <a:latin typeface="Arial"/>
            </a:endParaRPr>
          </a:p>
          <a:p>
            <a:pPr marL="0" lvl="0" indent="0">
              <a:lnSpc>
                <a:spcPct val="100000"/>
              </a:lnSpc>
              <a:spcBef>
                <a:spcPct val="20000"/>
              </a:spcBef>
              <a:buClr>
                <a:srgbClr val="629DD1"/>
              </a:buClr>
              <a:buSzPct val="85000"/>
              <a:buNone/>
            </a:pPr>
            <a:r>
              <a:rPr lang="en-US" sz="1900" i="1" dirty="0">
                <a:solidFill>
                  <a:srgbClr val="FF0000"/>
                </a:solidFill>
                <a:latin typeface="Arial"/>
              </a:rPr>
              <a:t>“Tell me about the things that tend to get you down or stressed. What do you do when you feel worried? Have you thought about hurting yourself or someone else?”</a:t>
            </a:r>
          </a:p>
          <a:p>
            <a:pPr marL="0" lvl="0" indent="0">
              <a:lnSpc>
                <a:spcPct val="100000"/>
              </a:lnSpc>
              <a:spcBef>
                <a:spcPct val="20000"/>
              </a:spcBef>
              <a:buClr>
                <a:srgbClr val="629DD1"/>
              </a:buClr>
              <a:buSzPct val="85000"/>
              <a:buNone/>
            </a:pPr>
            <a:endParaRPr lang="en-US" sz="1900" i="1" dirty="0">
              <a:solidFill>
                <a:prstClr val="black"/>
              </a:solidFill>
              <a:latin typeface="Arial"/>
            </a:endParaRPr>
          </a:p>
          <a:p>
            <a:pPr marL="0" lvl="0" indent="0" algn="r">
              <a:lnSpc>
                <a:spcPct val="100000"/>
              </a:lnSpc>
              <a:spcBef>
                <a:spcPct val="20000"/>
              </a:spcBef>
              <a:buClr>
                <a:srgbClr val="629DD1"/>
              </a:buClr>
              <a:buSzPct val="85000"/>
              <a:buNone/>
            </a:pPr>
            <a:r>
              <a:rPr lang="en-US" sz="1900" i="1" dirty="0">
                <a:solidFill>
                  <a:srgbClr val="0000FF"/>
                </a:solidFill>
                <a:latin typeface="Arial"/>
              </a:rPr>
              <a:t>“Have you ever been seriously injured? Have you been picked on or bullied? Is there a lot of violence at home, or among your friends? Do you feel safe online?”</a:t>
            </a:r>
          </a:p>
          <a:p>
            <a:pPr marL="0" lvl="0" indent="0">
              <a:lnSpc>
                <a:spcPct val="100000"/>
              </a:lnSpc>
              <a:spcBef>
                <a:spcPct val="20000"/>
              </a:spcBef>
              <a:buClr>
                <a:srgbClr val="629DD1"/>
              </a:buClr>
              <a:buSzPct val="85000"/>
              <a:buNone/>
            </a:pPr>
            <a:endParaRPr lang="en-US" sz="1900" i="1" dirty="0">
              <a:solidFill>
                <a:srgbClr val="0000FF"/>
              </a:solidFill>
              <a:latin typeface="Arial"/>
            </a:endParaRPr>
          </a:p>
          <a:p>
            <a:endParaRPr lang="en-GB" dirty="0"/>
          </a:p>
        </p:txBody>
      </p:sp>
    </p:spTree>
    <p:extLst>
      <p:ext uri="{BB962C8B-B14F-4D97-AF65-F5344CB8AC3E}">
        <p14:creationId xmlns:p14="http://schemas.microsoft.com/office/powerpoint/2010/main" val="22156287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Doing a </a:t>
            </a:r>
            <a:r>
              <a:rPr lang="en-US" dirty="0" smtClean="0"/>
              <a:t>HEEADSS </a:t>
            </a:r>
            <a:r>
              <a:rPr lang="en-US" dirty="0" smtClean="0"/>
              <a:t>screen well…wrapping up</a:t>
            </a:r>
            <a:endParaRPr lang="en-US" dirty="0"/>
          </a:p>
        </p:txBody>
      </p:sp>
      <p:sp>
        <p:nvSpPr>
          <p:cNvPr id="3" name="Content Placeholder 2"/>
          <p:cNvSpPr>
            <a:spLocks noGrp="1"/>
          </p:cNvSpPr>
          <p:nvPr>
            <p:ph idx="1"/>
          </p:nvPr>
        </p:nvSpPr>
        <p:spPr/>
        <p:txBody>
          <a:bodyPr/>
          <a:lstStyle/>
          <a:p>
            <a:r>
              <a:rPr lang="en-US" dirty="0" err="1" smtClean="0"/>
              <a:t>Summarising</a:t>
            </a:r>
            <a:endParaRPr lang="en-US" dirty="0" smtClean="0"/>
          </a:p>
          <a:p>
            <a:pPr marL="0" indent="0">
              <a:buNone/>
            </a:pPr>
            <a:endParaRPr lang="en-US" dirty="0" smtClean="0"/>
          </a:p>
          <a:p>
            <a:r>
              <a:rPr lang="en-US" dirty="0" smtClean="0"/>
              <a:t>Give an opportunity to voice any other </a:t>
            </a:r>
            <a:r>
              <a:rPr lang="en-US" dirty="0" smtClean="0"/>
              <a:t>concerns</a:t>
            </a:r>
          </a:p>
          <a:p>
            <a:pPr marL="0" indent="0">
              <a:buNone/>
            </a:pPr>
            <a:endParaRPr lang="en-US" dirty="0" smtClean="0"/>
          </a:p>
          <a:p>
            <a:r>
              <a:rPr lang="en-US" dirty="0" smtClean="0"/>
              <a:t>Reinforce confidentiality and what they are happy for you to </a:t>
            </a:r>
            <a:r>
              <a:rPr lang="en-US" dirty="0" smtClean="0"/>
              <a:t>share</a:t>
            </a:r>
          </a:p>
          <a:p>
            <a:pPr marL="0" indent="0">
              <a:buNone/>
            </a:pPr>
            <a:endParaRPr lang="en-US" dirty="0" smtClean="0"/>
          </a:p>
          <a:p>
            <a:r>
              <a:rPr lang="en-US" dirty="0" smtClean="0"/>
              <a:t>Offer </a:t>
            </a:r>
            <a:r>
              <a:rPr lang="en-US" dirty="0" smtClean="0"/>
              <a:t>resources (see YP blog on </a:t>
            </a:r>
            <a:r>
              <a:rPr lang="en-US" smtClean="0"/>
              <a:t>CC4C website)</a:t>
            </a:r>
            <a:endParaRPr lang="en-US" dirty="0" smtClean="0"/>
          </a:p>
        </p:txBody>
      </p:sp>
    </p:spTree>
    <p:extLst>
      <p:ext uri="{BB962C8B-B14F-4D97-AF65-F5344CB8AC3E}">
        <p14:creationId xmlns:p14="http://schemas.microsoft.com/office/powerpoint/2010/main" val="2044187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361</TotalTime>
  <Words>1000</Words>
  <Application>Microsoft Office PowerPoint</Application>
  <PresentationFormat>Widescreen</PresentationFormat>
  <Paragraphs>75</Paragraphs>
  <Slides>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HEEADSSS  Social History for Young People 7 minute teaching module </vt:lpstr>
      <vt:lpstr>Why take a social history? </vt:lpstr>
      <vt:lpstr>What is HEEADSSS?</vt:lpstr>
      <vt:lpstr>Doing a HEADSSS screen -  where to find it on the intranet</vt:lpstr>
      <vt:lpstr>PowerPoint Presentation</vt:lpstr>
      <vt:lpstr>Examples on how to ask questions</vt:lpstr>
      <vt:lpstr>Doing a HEEADSS screen well…wrapping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HEEADSSS  Social History for Adolescents</dc:title>
  <dc:creator>n11386@ic.ac.uk</dc:creator>
  <cp:lastModifiedBy>Malbon, Katherine</cp:lastModifiedBy>
  <cp:revision>18</cp:revision>
  <dcterms:created xsi:type="dcterms:W3CDTF">2018-09-27T10:59:47Z</dcterms:created>
  <dcterms:modified xsi:type="dcterms:W3CDTF">2021-01-13T17:39:40Z</dcterms:modified>
</cp:coreProperties>
</file>